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88" r:id="rId15"/>
    <p:sldId id="289" r:id="rId16"/>
    <p:sldId id="269" r:id="rId17"/>
    <p:sldId id="270" r:id="rId18"/>
    <p:sldId id="271" r:id="rId19"/>
    <p:sldId id="272" r:id="rId20"/>
    <p:sldId id="273" r:id="rId21"/>
    <p:sldId id="290" r:id="rId22"/>
    <p:sldId id="292" r:id="rId23"/>
    <p:sldId id="293" r:id="rId24"/>
    <p:sldId id="294" r:id="rId25"/>
    <p:sldId id="303" r:id="rId26"/>
    <p:sldId id="295" r:id="rId27"/>
    <p:sldId id="291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274" r:id="rId45"/>
    <p:sldId id="315" r:id="rId46"/>
    <p:sldId id="314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02"/>
    <a:srgbClr val="F1C6BE"/>
    <a:srgbClr val="FFE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1"/>
    <p:restoredTop sz="94598"/>
  </p:normalViewPr>
  <p:slideViewPr>
    <p:cSldViewPr snapToGrid="0">
      <p:cViewPr varScale="1">
        <p:scale>
          <a:sx n="119" d="100"/>
          <a:sy n="119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307B9-BD50-2B42-BED1-EF94887C0F6B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42DFE-DC2F-2343-82BF-B57DB6DE7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2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42DFE-DC2F-2343-82BF-B57DB6DE70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4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R^2 for respect is .358, R^2 for formality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42DFE-DC2F-2343-82BF-B57DB6DE70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6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5C48-9D05-0F6B-669D-A050CB316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11E41-D806-FE01-78DA-08D3BAA7B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91DBB-F607-A4E6-F436-CB11E54A0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DA9D-AEAF-072F-7F1B-29A8E61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7D67-D8B5-87FE-2651-D08DA103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969B-8250-964C-421D-3FB00E75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66C2B-8064-E261-A150-5AB55E207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C822B-8CAE-753A-02FB-18F4D0F8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05553-9EC1-BFEA-5B93-17A37A80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5F0F7-186F-9ABA-AFC0-B0223BBE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0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CE0CD-1305-C424-B1AD-E5B0C2B9D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01109-766D-9A55-2C36-A2EAE2A17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566B1-F269-545E-AD72-F1C348B1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B7CB9-28F8-3660-86E0-F4E747EA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2B2A2-8E3C-A107-EF6F-3877A103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0FCE-ED97-6CB5-807E-99B87239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C7661-733B-C9B6-4E45-EBDDE736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AD7BF-49EB-6B8A-5F1E-A2F056EA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BE6A1-F44D-0EBD-2116-C8C3C221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AADA5-14F9-8CA4-7562-F489DE62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18E8-C90A-AFC0-8ECA-0011B6A0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32967-67CB-E221-1DA2-72DC94F77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1F57A-A77F-B8A2-BC92-BEB079D8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42461-2DE6-3BE6-73C6-7934735D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91B1-2AC0-D3D2-319F-BB17D3F6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EEE3-60B7-580F-E721-1BB8EC33F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6025-122C-52D4-B7AF-70529E3CF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E69C2-C1ED-4FED-5A5E-B3D9D17C3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D358E-436D-7F0F-C574-E28840EC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419AA-1EBD-3E6F-D75D-7C9A3F42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10D19-44B0-681C-EBED-E9FEF877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8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486-9F9C-FDC4-6B4A-2C43A145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8B619-F94E-978C-B058-9644D408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CE4BA-77CF-47CA-85A7-EFDA0CCD4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0B58D-17FE-F9FE-B48F-E073D03D5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4960D-3D7F-7EDA-7916-631C78D95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32FFB-87B3-2B99-A046-761506FC8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28555-3F30-E795-ACF8-0D686196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C78B6F-0293-4A08-52F1-86F8B757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9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946C-7EAF-A417-3B0B-C23AE5C6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14E06-B251-9D08-9DD8-4BBACDF0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CBC3B-F40B-67E6-9EEC-F7CF9DC8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D5029-AB8D-5AC3-1849-393DDE5D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5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8439F3-0C39-DA5B-8FC0-FB8F7538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E6766-9F55-E226-0255-71D49D0E8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43A-E382-C625-7D26-7DE5618C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0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590D-E690-44E2-345B-679DC23F0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766B1-F011-528A-9C0E-007746F2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1D9B7-D7E4-155A-9D0D-80D4B810C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792FE-0C0A-3830-56B0-A789AFBC9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009F-0DA7-9593-B731-0FA112F5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E7240-742D-BA42-8D29-E4B8B6E3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7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13D3-8C8B-0DC5-B512-6918EBCE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8DF8C-60E6-705A-CC21-9D08DD9AC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4B438-0CA3-AFEB-9C7A-FCA429183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13793-6531-680F-BE33-B3C4BEFD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6BE7D-59EC-2D17-7F71-9BC3CD07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20651-23D9-9E63-4E2B-B617BF03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9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6B2D1A-B543-7EE5-3370-361CABA28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D5041-69A3-DAAC-9863-12A0E4143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9143-D50E-6D26-B249-CF5A3A372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73740-C22F-8446-96EA-94BD70C8B947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1220-167B-2484-6144-0DFBCDDF8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CA96D-9E55-3664-BB37-FA339BC2A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AC8DC-272A-A346-8809-706CA6EAC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0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7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7.png"/><Relationship Id="rId21" Type="http://schemas.openxmlformats.org/officeDocument/2006/relationships/image" Target="../media/image53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17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Relationship Id="rId1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png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4.wdp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240.png"/><Relationship Id="rId3" Type="http://schemas.openxmlformats.org/officeDocument/2006/relationships/image" Target="../media/image17.png"/><Relationship Id="rId7" Type="http://schemas.openxmlformats.org/officeDocument/2006/relationships/image" Target="../media/image72.png"/><Relationship Id="rId12" Type="http://schemas.openxmlformats.org/officeDocument/2006/relationships/image" Target="../media/image2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220.png"/><Relationship Id="rId5" Type="http://schemas.openxmlformats.org/officeDocument/2006/relationships/image" Target="../media/image70.png"/><Relationship Id="rId10" Type="http://schemas.openxmlformats.org/officeDocument/2006/relationships/image" Target="../media/image21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7.png"/><Relationship Id="rId3" Type="http://schemas.openxmlformats.org/officeDocument/2006/relationships/image" Target="../media/image17.png"/><Relationship Id="rId7" Type="http://schemas.openxmlformats.org/officeDocument/2006/relationships/image" Target="../media/image640.png"/><Relationship Id="rId12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.png"/><Relationship Id="rId5" Type="http://schemas.openxmlformats.org/officeDocument/2006/relationships/image" Target="../media/image620.png"/><Relationship Id="rId15" Type="http://schemas.openxmlformats.org/officeDocument/2006/relationships/image" Target="../media/image77.jpeg"/><Relationship Id="rId10" Type="http://schemas.openxmlformats.org/officeDocument/2006/relationships/image" Target="../media/image670.png"/><Relationship Id="rId4" Type="http://schemas.openxmlformats.org/officeDocument/2006/relationships/image" Target="../media/image611.png"/><Relationship Id="rId9" Type="http://schemas.openxmlformats.org/officeDocument/2006/relationships/image" Target="../media/image660.png"/><Relationship Id="rId14" Type="http://schemas.openxmlformats.org/officeDocument/2006/relationships/image" Target="../media/image7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B745-9B76-4E1D-3D0A-2798A313A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Dealing with textual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4FFE1-F90E-DF9C-C126-690D5A403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Dealing with Data, Class 9</a:t>
            </a:r>
          </a:p>
        </p:txBody>
      </p:sp>
    </p:spTree>
    <p:extLst>
      <p:ext uri="{BB962C8B-B14F-4D97-AF65-F5344CB8AC3E}">
        <p14:creationId xmlns:p14="http://schemas.microsoft.com/office/powerpoint/2010/main" val="3608163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740E-37C3-3F21-0566-C712E69C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83174-BA05-A7D9-DD7F-F3E83731E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Dialogue of 981 traffic stops from April 2014 in Oakland, CA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Transcriptions of body-cam footage from Oakland PD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Leads to about 36,000 utterances</a:t>
            </a:r>
          </a:p>
          <a:p>
            <a:pPr lvl="1"/>
            <a:endParaRPr lang="en-US" dirty="0"/>
          </a:p>
          <a:p>
            <a:r>
              <a:rPr lang="en-US" dirty="0"/>
              <a:t>Volunteers rated 414 random utterances on: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Respectful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Polite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Friendly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Formal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Impartial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E5ADA-9279-3011-1373-100B4E69C7F3}"/>
              </a:ext>
            </a:extLst>
          </p:cNvPr>
          <p:cNvSpPr txBox="1"/>
          <p:nvPr/>
        </p:nvSpPr>
        <p:spPr>
          <a:xfrm>
            <a:off x="7157671" y="5846544"/>
            <a:ext cx="4751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Note: they had multiple people rate each utterance to check for agreement.</a:t>
            </a:r>
          </a:p>
        </p:txBody>
      </p:sp>
    </p:spTree>
    <p:extLst>
      <p:ext uri="{BB962C8B-B14F-4D97-AF65-F5344CB8AC3E}">
        <p14:creationId xmlns:p14="http://schemas.microsoft.com/office/powerpoint/2010/main" val="61852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AA22-2D84-646A-2124-0D1DFA41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Q0. How do we measure respect?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69BC0-E99B-D7B9-AF47-67FE7B93A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1678"/>
          </a:xfrm>
        </p:spPr>
        <p:txBody>
          <a:bodyPr/>
          <a:lstStyle/>
          <a:p>
            <a:r>
              <a:rPr lang="en-US" dirty="0"/>
              <a:t>PCA! (Principle components analysis)</a:t>
            </a:r>
          </a:p>
          <a:p>
            <a:r>
              <a:rPr lang="en-US" dirty="0"/>
              <a:t>Collapse five questions into two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DEDF25-56DE-6DDD-D428-2F39826A069C}"/>
              </a:ext>
            </a:extLst>
          </p:cNvPr>
          <p:cNvGrpSpPr/>
          <p:nvPr/>
        </p:nvGrpSpPr>
        <p:grpSpPr>
          <a:xfrm>
            <a:off x="-254643" y="3331020"/>
            <a:ext cx="6290842" cy="1535340"/>
            <a:chOff x="-254643" y="3331020"/>
            <a:chExt cx="6290842" cy="15353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250A93-9696-CF5A-C2F8-E8128B5E01B5}"/>
                </a:ext>
              </a:extLst>
            </p:cNvPr>
            <p:cNvSpPr/>
            <p:nvPr/>
          </p:nvSpPr>
          <p:spPr>
            <a:xfrm>
              <a:off x="1128531" y="3766765"/>
              <a:ext cx="4907668" cy="10995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7EA53A-EC50-E3F1-B4C3-F28B969D65BD}"/>
                </a:ext>
              </a:extLst>
            </p:cNvPr>
            <p:cNvSpPr txBox="1"/>
            <p:nvPr/>
          </p:nvSpPr>
          <p:spPr>
            <a:xfrm>
              <a:off x="-254643" y="3850697"/>
              <a:ext cx="13831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r"/>
              <a:r>
                <a:rPr lang="en-US" sz="1200" dirty="0">
                  <a:solidFill>
                    <a:schemeClr val="accent1"/>
                  </a:solidFill>
                </a:rPr>
                <a:t>Respectful</a:t>
              </a:r>
            </a:p>
            <a:p>
              <a:pPr lvl="1" algn="r"/>
              <a:r>
                <a:rPr lang="en-US" sz="1200" dirty="0">
                  <a:solidFill>
                    <a:schemeClr val="accent1"/>
                  </a:solidFill>
                </a:rPr>
                <a:t>Polite</a:t>
              </a:r>
            </a:p>
            <a:p>
              <a:pPr lvl="1" algn="r"/>
              <a:r>
                <a:rPr lang="en-US" sz="1200" dirty="0">
                  <a:solidFill>
                    <a:schemeClr val="accent1"/>
                  </a:solidFill>
                </a:rPr>
                <a:t>Friendly</a:t>
              </a:r>
            </a:p>
            <a:p>
              <a:pPr lvl="1" algn="r"/>
              <a:r>
                <a:rPr lang="en-US" sz="1200" dirty="0">
                  <a:solidFill>
                    <a:schemeClr val="accent1"/>
                  </a:solidFill>
                </a:rPr>
                <a:t>Formal</a:t>
              </a:r>
            </a:p>
            <a:p>
              <a:pPr lvl="1" algn="r"/>
              <a:r>
                <a:rPr lang="en-US" sz="1200" dirty="0">
                  <a:solidFill>
                    <a:schemeClr val="accent1"/>
                  </a:solidFill>
                </a:rPr>
                <a:t>Impartial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2B7005-3B2D-D21F-77BA-11571DEAEE35}"/>
                </a:ext>
              </a:extLst>
            </p:cNvPr>
            <p:cNvGrpSpPr/>
            <p:nvPr/>
          </p:nvGrpSpPr>
          <p:grpSpPr>
            <a:xfrm>
              <a:off x="1261641" y="3331020"/>
              <a:ext cx="4710898" cy="338554"/>
              <a:chOff x="1261641" y="3331020"/>
              <a:chExt cx="4710898" cy="338554"/>
            </a:xfrm>
          </p:grpSpPr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EEFBDC6B-5B8C-6939-E333-AADC51DC9F8F}"/>
                  </a:ext>
                </a:extLst>
              </p:cNvPr>
              <p:cNvSpPr/>
              <p:nvPr/>
            </p:nvSpPr>
            <p:spPr>
              <a:xfrm>
                <a:off x="1261641" y="3417163"/>
                <a:ext cx="358816" cy="188089"/>
              </a:xfrm>
              <a:prstGeom prst="wedgeRoundRectCallout">
                <a:avLst>
                  <a:gd name="adj1" fmla="val -27285"/>
                  <a:gd name="adj2" fmla="val 1178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AEE004AE-9CC9-86E4-9FD7-32BDBC282FDA}"/>
                  </a:ext>
                </a:extLst>
              </p:cNvPr>
              <p:cNvSpPr/>
              <p:nvPr/>
            </p:nvSpPr>
            <p:spPr>
              <a:xfrm>
                <a:off x="1864490" y="3406392"/>
                <a:ext cx="358816" cy="188089"/>
              </a:xfrm>
              <a:prstGeom prst="wedgeRoundRectCallout">
                <a:avLst>
                  <a:gd name="adj1" fmla="val -27285"/>
                  <a:gd name="adj2" fmla="val 1178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D1B65BC1-6F02-B348-64FE-DD1D26E68408}"/>
                  </a:ext>
                </a:extLst>
              </p:cNvPr>
              <p:cNvSpPr/>
              <p:nvPr/>
            </p:nvSpPr>
            <p:spPr>
              <a:xfrm>
                <a:off x="5613723" y="3384293"/>
                <a:ext cx="358816" cy="188089"/>
              </a:xfrm>
              <a:prstGeom prst="wedgeRoundRectCallout">
                <a:avLst>
                  <a:gd name="adj1" fmla="val -27285"/>
                  <a:gd name="adj2" fmla="val 1178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D74D0F-141C-296B-8654-A3EBFE38F887}"/>
                  </a:ext>
                </a:extLst>
              </p:cNvPr>
              <p:cNvSpPr txBox="1"/>
              <p:nvPr/>
            </p:nvSpPr>
            <p:spPr>
              <a:xfrm>
                <a:off x="3142528" y="3331020"/>
                <a:ext cx="26506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Utterances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7991C2-C8DA-8E72-99FD-18803E1BDACC}"/>
              </a:ext>
            </a:extLst>
          </p:cNvPr>
          <p:cNvGrpSpPr/>
          <p:nvPr/>
        </p:nvGrpSpPr>
        <p:grpSpPr>
          <a:xfrm>
            <a:off x="422477" y="3993570"/>
            <a:ext cx="2037144" cy="1955417"/>
            <a:chOff x="422477" y="3993570"/>
            <a:chExt cx="2037144" cy="195541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861509B-F37B-1E5C-B2EC-D7326F268FA9}"/>
                </a:ext>
              </a:extLst>
            </p:cNvPr>
            <p:cNvSpPr/>
            <p:nvPr/>
          </p:nvSpPr>
          <p:spPr>
            <a:xfrm>
              <a:off x="1691836" y="3993570"/>
              <a:ext cx="531470" cy="30280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.7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ACBDFD-4548-DB52-FC23-660EDB4B174E}"/>
                </a:ext>
              </a:extLst>
            </p:cNvPr>
            <p:cNvGrpSpPr/>
            <p:nvPr/>
          </p:nvGrpSpPr>
          <p:grpSpPr>
            <a:xfrm>
              <a:off x="422477" y="4353943"/>
              <a:ext cx="2037144" cy="1595044"/>
              <a:chOff x="422477" y="4353943"/>
              <a:chExt cx="2037144" cy="159504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467270-F9EF-C756-BD5A-E0AA756E4837}"/>
                  </a:ext>
                </a:extLst>
              </p:cNvPr>
              <p:cNvSpPr txBox="1"/>
              <p:nvPr/>
            </p:nvSpPr>
            <p:spPr>
              <a:xfrm>
                <a:off x="422477" y="5302656"/>
                <a:ext cx="20371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How “polite” this utterance was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31AFD79-1B63-28D3-57ED-78BEF2145A98}"/>
                  </a:ext>
                </a:extLst>
              </p:cNvPr>
              <p:cNvCxnSpPr>
                <a:stCxn id="13" idx="0"/>
              </p:cNvCxnSpPr>
              <p:nvPr/>
            </p:nvCxnSpPr>
            <p:spPr>
              <a:xfrm flipV="1">
                <a:off x="1441049" y="4353943"/>
                <a:ext cx="423441" cy="94871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A346CD-2DED-91A9-2C31-26189D014B77}"/>
              </a:ext>
            </a:extLst>
          </p:cNvPr>
          <p:cNvGrpSpPr/>
          <p:nvPr/>
        </p:nvGrpSpPr>
        <p:grpSpPr>
          <a:xfrm>
            <a:off x="6314169" y="2724508"/>
            <a:ext cx="5619330" cy="2469298"/>
            <a:chOff x="6314169" y="2724508"/>
            <a:chExt cx="5619330" cy="24692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0CE222-B18B-A2C4-16FF-1943FC3A1B19}"/>
                </a:ext>
              </a:extLst>
            </p:cNvPr>
            <p:cNvSpPr/>
            <p:nvPr/>
          </p:nvSpPr>
          <p:spPr>
            <a:xfrm>
              <a:off x="7785911" y="3229337"/>
              <a:ext cx="4147588" cy="199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555145-DB0A-D349-C9DB-6AF53B05E6ED}"/>
                </a:ext>
              </a:extLst>
            </p:cNvPr>
            <p:cNvGrpSpPr/>
            <p:nvPr/>
          </p:nvGrpSpPr>
          <p:grpSpPr>
            <a:xfrm>
              <a:off x="7879468" y="2724508"/>
              <a:ext cx="3960473" cy="338554"/>
              <a:chOff x="1261641" y="3331020"/>
              <a:chExt cx="4710898" cy="338554"/>
            </a:xfrm>
          </p:grpSpPr>
          <p:sp>
            <p:nvSpPr>
              <p:cNvPr id="20" name="Rounded Rectangular Callout 19">
                <a:extLst>
                  <a:ext uri="{FF2B5EF4-FFF2-40B4-BE49-F238E27FC236}">
                    <a16:creationId xmlns:a16="http://schemas.microsoft.com/office/drawing/2014/main" id="{B38F8CA5-178D-6AE8-E013-D5B515BAA1CF}"/>
                  </a:ext>
                </a:extLst>
              </p:cNvPr>
              <p:cNvSpPr/>
              <p:nvPr/>
            </p:nvSpPr>
            <p:spPr>
              <a:xfrm>
                <a:off x="1261641" y="3417163"/>
                <a:ext cx="358816" cy="188089"/>
              </a:xfrm>
              <a:prstGeom prst="wedgeRoundRectCallout">
                <a:avLst>
                  <a:gd name="adj1" fmla="val -27285"/>
                  <a:gd name="adj2" fmla="val 1178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833F842E-A818-3BF0-78ED-D8CA00A90E39}"/>
                  </a:ext>
                </a:extLst>
              </p:cNvPr>
              <p:cNvSpPr/>
              <p:nvPr/>
            </p:nvSpPr>
            <p:spPr>
              <a:xfrm>
                <a:off x="1864490" y="3406392"/>
                <a:ext cx="358816" cy="188089"/>
              </a:xfrm>
              <a:prstGeom prst="wedgeRoundRectCallout">
                <a:avLst>
                  <a:gd name="adj1" fmla="val -27285"/>
                  <a:gd name="adj2" fmla="val 1178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F3EAB4FF-69C8-CE73-CAF0-88D0863BE2A6}"/>
                  </a:ext>
                </a:extLst>
              </p:cNvPr>
              <p:cNvSpPr/>
              <p:nvPr/>
            </p:nvSpPr>
            <p:spPr>
              <a:xfrm>
                <a:off x="5613723" y="3384293"/>
                <a:ext cx="358816" cy="188089"/>
              </a:xfrm>
              <a:prstGeom prst="wedgeRoundRectCallout">
                <a:avLst>
                  <a:gd name="adj1" fmla="val -27285"/>
                  <a:gd name="adj2" fmla="val 1178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1DDA7D-9C54-CF80-BA6A-B6D0E469AAC0}"/>
                  </a:ext>
                </a:extLst>
              </p:cNvPr>
              <p:cNvSpPr txBox="1"/>
              <p:nvPr/>
            </p:nvSpPr>
            <p:spPr>
              <a:xfrm>
                <a:off x="3142528" y="3331020"/>
                <a:ext cx="26506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Utterances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9C598E-5494-4B42-D7AD-2132713918D4}"/>
                </a:ext>
              </a:extLst>
            </p:cNvPr>
            <p:cNvSpPr/>
            <p:nvPr/>
          </p:nvSpPr>
          <p:spPr>
            <a:xfrm>
              <a:off x="7785911" y="3472550"/>
              <a:ext cx="4147588" cy="199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812B89D-652D-D712-8E59-27A8F726D4F4}"/>
                </a:ext>
              </a:extLst>
            </p:cNvPr>
            <p:cNvGrpSpPr/>
            <p:nvPr/>
          </p:nvGrpSpPr>
          <p:grpSpPr>
            <a:xfrm>
              <a:off x="7101069" y="3766765"/>
              <a:ext cx="478417" cy="1099595"/>
              <a:chOff x="7054769" y="3766765"/>
              <a:chExt cx="478417" cy="13099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B4CA69-6D26-4C6A-1895-62E89C6CC2DA}"/>
                  </a:ext>
                </a:extLst>
              </p:cNvPr>
              <p:cNvSpPr/>
              <p:nvPr/>
            </p:nvSpPr>
            <p:spPr>
              <a:xfrm>
                <a:off x="7054771" y="3766765"/>
                <a:ext cx="478415" cy="2268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AC2E21-170D-E98A-10A1-03978194413F}"/>
                  </a:ext>
                </a:extLst>
              </p:cNvPr>
              <p:cNvSpPr/>
              <p:nvPr/>
            </p:nvSpPr>
            <p:spPr>
              <a:xfrm>
                <a:off x="7054771" y="4031569"/>
                <a:ext cx="478415" cy="2268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FDD2ADF-D0BA-670F-2AC8-8DC221DFEE45}"/>
                  </a:ext>
                </a:extLst>
              </p:cNvPr>
              <p:cNvSpPr/>
              <p:nvPr/>
            </p:nvSpPr>
            <p:spPr>
              <a:xfrm>
                <a:off x="7054770" y="4310113"/>
                <a:ext cx="478415" cy="2268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439EEF8-F74A-35B7-091D-E6420ACC6648}"/>
                  </a:ext>
                </a:extLst>
              </p:cNvPr>
              <p:cNvSpPr/>
              <p:nvPr/>
            </p:nvSpPr>
            <p:spPr>
              <a:xfrm>
                <a:off x="7054770" y="4579999"/>
                <a:ext cx="478415" cy="2268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6C0192-5130-70DE-41D1-833E652F1C5A}"/>
                  </a:ext>
                </a:extLst>
              </p:cNvPr>
              <p:cNvSpPr/>
              <p:nvPr/>
            </p:nvSpPr>
            <p:spPr>
              <a:xfrm>
                <a:off x="7054769" y="4849885"/>
                <a:ext cx="478415" cy="2268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C8F331A-4FCA-8171-C096-AAA9AD62A0FE}"/>
                    </a:ext>
                  </a:extLst>
                </p:cNvPr>
                <p:cNvSpPr txBox="1"/>
                <p:nvPr/>
              </p:nvSpPr>
              <p:spPr>
                <a:xfrm>
                  <a:off x="6314169" y="4085810"/>
                  <a:ext cx="498534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3600" b="0" dirty="0"/>
                </a:p>
                <a:p>
                  <a:endParaRPr lang="en-US" sz="3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C8F331A-4FCA-8171-C096-AAA9AD62A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4169" y="4085810"/>
                  <a:ext cx="498534" cy="1107996"/>
                </a:xfrm>
                <a:prstGeom prst="rect">
                  <a:avLst/>
                </a:prstGeom>
                <a:blipFill>
                  <a:blip r:embed="rId2"/>
                  <a:stretch>
                    <a:fillRect l="-7500" r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24E3529-7615-D916-8EAF-78762573765E}"/>
              </a:ext>
            </a:extLst>
          </p:cNvPr>
          <p:cNvSpPr txBox="1">
            <a:spLocks/>
          </p:cNvSpPr>
          <p:nvPr/>
        </p:nvSpPr>
        <p:spPr>
          <a:xfrm>
            <a:off x="3279315" y="5456521"/>
            <a:ext cx="10515600" cy="11816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Call one of them “respect”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one contains aspects of “respectful, polite, friendly, impartial”</a:t>
            </a:r>
          </a:p>
          <a:p>
            <a:r>
              <a:rPr lang="en-US" dirty="0"/>
              <a:t>Call the other “formality”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one is mostly “formal”</a:t>
            </a:r>
          </a:p>
        </p:txBody>
      </p:sp>
    </p:spTree>
    <p:extLst>
      <p:ext uri="{BB962C8B-B14F-4D97-AF65-F5344CB8AC3E}">
        <p14:creationId xmlns:p14="http://schemas.microsoft.com/office/powerpoint/2010/main" val="72396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871B-41FC-138B-BFE2-F6721AE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Q1. How does “respect/formality” differ by race?</a:t>
            </a:r>
            <a:br>
              <a:rPr lang="en-US" dirty="0"/>
            </a:br>
            <a:r>
              <a:rPr lang="en-US" sz="2400" dirty="0"/>
              <a:t>in the human-tagged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81A7-883E-F8F1-EC1E-85DA3842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260"/>
            <a:ext cx="10515600" cy="4351338"/>
          </a:xfrm>
        </p:spPr>
        <p:txBody>
          <a:bodyPr/>
          <a:lstStyle/>
          <a:p>
            <a:r>
              <a:rPr lang="en-US" dirty="0"/>
              <a:t>Run a regression!</a:t>
            </a:r>
          </a:p>
        </p:txBody>
      </p:sp>
      <p:pic>
        <p:nvPicPr>
          <p:cNvPr id="11" name="Picture 10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6F1355B-DC90-E4DB-63A3-B150081A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16" y="1996453"/>
            <a:ext cx="9112564" cy="33951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4748E9-CCCE-B751-F7A9-E1B3CCF4EEBD}"/>
              </a:ext>
            </a:extLst>
          </p:cNvPr>
          <p:cNvGrpSpPr/>
          <p:nvPr/>
        </p:nvGrpSpPr>
        <p:grpSpPr>
          <a:xfrm>
            <a:off x="3713355" y="3057818"/>
            <a:ext cx="5760923" cy="1266070"/>
            <a:chOff x="3501483" y="3230659"/>
            <a:chExt cx="5760923" cy="126607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30C06EA-176C-CF70-4A87-9B56998DA809}"/>
                </a:ext>
              </a:extLst>
            </p:cNvPr>
            <p:cNvSpPr/>
            <p:nvPr/>
          </p:nvSpPr>
          <p:spPr>
            <a:xfrm>
              <a:off x="3501483" y="3429000"/>
              <a:ext cx="2843561" cy="35126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91352F9-87BB-469E-D402-ABF81BF54C16}"/>
                </a:ext>
              </a:extLst>
            </p:cNvPr>
            <p:cNvSpPr/>
            <p:nvPr/>
          </p:nvSpPr>
          <p:spPr>
            <a:xfrm>
              <a:off x="3501483" y="4145466"/>
              <a:ext cx="2843561" cy="35126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178829-36C2-E3A7-D18D-4DCB44C20E4F}"/>
                </a:ext>
              </a:extLst>
            </p:cNvPr>
            <p:cNvSpPr/>
            <p:nvPr/>
          </p:nvSpPr>
          <p:spPr>
            <a:xfrm>
              <a:off x="6418845" y="3230659"/>
              <a:ext cx="2843561" cy="35126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3CF5CF-BE6C-DA08-AFF3-68592EFDCB77}"/>
                </a:ext>
              </a:extLst>
            </p:cNvPr>
            <p:cNvSpPr/>
            <p:nvPr/>
          </p:nvSpPr>
          <p:spPr>
            <a:xfrm>
              <a:off x="6418845" y="3686149"/>
              <a:ext cx="2843561" cy="35126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650C229-B93A-E7D9-9F36-795C4B089A80}"/>
              </a:ext>
            </a:extLst>
          </p:cNvPr>
          <p:cNvSpPr txBox="1"/>
          <p:nvPr/>
        </p:nvSpPr>
        <p:spPr>
          <a:xfrm>
            <a:off x="838200" y="5818776"/>
            <a:ext cx="9878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Statistically significant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Less respectful if a search was conducted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More respectful if white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9B9FE6-B86C-4A5B-2651-8EC697FCBABC}"/>
              </a:ext>
            </a:extLst>
          </p:cNvPr>
          <p:cNvSpPr txBox="1"/>
          <p:nvPr/>
        </p:nvSpPr>
        <p:spPr>
          <a:xfrm>
            <a:off x="5470952" y="6080591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More formal if citation was issued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More formal if older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0B94D8-D7A2-1BA0-331A-23335631C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31" y="5291750"/>
            <a:ext cx="8828185" cy="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871B-41FC-138B-BFE2-F6721AE3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Q1. How does “respect/formality” differ by race?</a:t>
            </a:r>
            <a:br>
              <a:rPr lang="en-US" dirty="0"/>
            </a:br>
            <a:r>
              <a:rPr lang="en-US" sz="2400" dirty="0"/>
              <a:t>in the human-tagged data?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BF624-3ECC-792D-230A-59C41E5F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57" y="1589357"/>
            <a:ext cx="4432610" cy="447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03D42-84C3-F3B8-34A4-672081EE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7" y="6225246"/>
            <a:ext cx="4290219" cy="36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DD141-D803-616D-B0DB-5CE705637B46}"/>
              </a:ext>
            </a:extLst>
          </p:cNvPr>
          <p:cNvSpPr txBox="1"/>
          <p:nvPr/>
        </p:nvSpPr>
        <p:spPr>
          <a:xfrm>
            <a:off x="7014117" y="2196791"/>
            <a:ext cx="39363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“Formality” is about the same for Black and white community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“Respect” is not.</a:t>
            </a:r>
          </a:p>
        </p:txBody>
      </p:sp>
    </p:spTree>
    <p:extLst>
      <p:ext uri="{BB962C8B-B14F-4D97-AF65-F5344CB8AC3E}">
        <p14:creationId xmlns:p14="http://schemas.microsoft.com/office/powerpoint/2010/main" val="167206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4D57-465A-0803-FC37-5FD1CE89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How to quantify “respect,”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DD9FB-B899-1EC2-2B49-2768EC3CD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39" y="1690687"/>
            <a:ext cx="10848278" cy="4587449"/>
          </a:xfrm>
        </p:spPr>
        <p:txBody>
          <a:bodyPr>
            <a:normAutofit/>
          </a:bodyPr>
          <a:lstStyle/>
          <a:p>
            <a:r>
              <a:rPr lang="en-US" dirty="0"/>
              <a:t>Develop a model for language.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can use this model to interpret findings about ”respectful” language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can also use this model to tag more of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40F2-889A-2BAD-85E8-AD400126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paper’s model for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9FE96-CA1E-D42A-712A-9C25D45D0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is it reasonable?</a:t>
            </a:r>
          </a:p>
          <a:p>
            <a:endParaRPr lang="en-US" dirty="0"/>
          </a:p>
          <a:p>
            <a:r>
              <a:rPr lang="en-US" dirty="0"/>
              <a:t>How do we fit the model?</a:t>
            </a:r>
          </a:p>
          <a:p>
            <a:endParaRPr lang="en-US" dirty="0"/>
          </a:p>
          <a:p>
            <a:r>
              <a:rPr lang="en-US" dirty="0"/>
              <a:t>How do we interpret the model once it is fit?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B7631A-3C53-7DB5-DDEB-2FC3BD68F910}"/>
                  </a:ext>
                </a:extLst>
              </p:cNvPr>
              <p:cNvSpPr txBox="1"/>
              <p:nvPr/>
            </p:nvSpPr>
            <p:spPr>
              <a:xfrm>
                <a:off x="4337823" y="1941635"/>
                <a:ext cx="7973123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Linguistics experts come up with “features,” e.g.: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Are there informal terms of address, like “bro,” “my man,” “buddy,” “son,” ...?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Does the utterance contain a question?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Respect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Informal</m:t>
                        </m:r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terms</m:t>
                        </m:r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address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contains</m:t>
                        </m:r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question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B7631A-3C53-7DB5-DDEB-2FC3BD68F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823" y="1941635"/>
                <a:ext cx="7973123" cy="1231106"/>
              </a:xfrm>
              <a:prstGeom prst="rect">
                <a:avLst/>
              </a:prstGeom>
              <a:blipFill>
                <a:blip r:embed="rId2"/>
                <a:stretch>
                  <a:fillRect l="-795" t="-3093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71CC00B-A83C-789D-475B-EB8CF9ABFFAB}"/>
              </a:ext>
            </a:extLst>
          </p:cNvPr>
          <p:cNvSpPr txBox="1"/>
          <p:nvPr/>
        </p:nvSpPr>
        <p:spPr>
          <a:xfrm>
            <a:off x="1635511" y="2295578"/>
            <a:ext cx="270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Linear model!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1DEAC8-B3C6-B82D-5CD4-CBCE3DBFC8D7}"/>
                  </a:ext>
                </a:extLst>
              </p:cNvPr>
              <p:cNvSpPr txBox="1"/>
              <p:nvPr/>
            </p:nvSpPr>
            <p:spPr>
              <a:xfrm>
                <a:off x="1635511" y="3716037"/>
                <a:ext cx="92257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/>
                    </a:solidFill>
                  </a:rPr>
                  <a:t>When we think a linear model of the world is reasonable, and when we trust our experts...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/>
                    </a:solidFill>
                  </a:rPr>
                  <a:t>When it fits the data well (in this case,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≈0.3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1DEAC8-B3C6-B82D-5CD4-CBCE3DBFC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511" y="3716037"/>
                <a:ext cx="9225778" cy="646331"/>
              </a:xfrm>
              <a:prstGeom prst="rect">
                <a:avLst/>
              </a:prstGeom>
              <a:blipFill>
                <a:blip r:embed="rId3"/>
                <a:stretch>
                  <a:fillRect l="-412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87EED3B-485C-6014-7EF8-FDAC0A83EA68}"/>
              </a:ext>
            </a:extLst>
          </p:cNvPr>
          <p:cNvSpPr txBox="1"/>
          <p:nvPr/>
        </p:nvSpPr>
        <p:spPr>
          <a:xfrm>
            <a:off x="2022087" y="4905664"/>
            <a:ext cx="270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Regression!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DC705-82CF-A0E1-E47D-3E2A147B6E9B}"/>
              </a:ext>
            </a:extLst>
          </p:cNvPr>
          <p:cNvSpPr txBox="1"/>
          <p:nvPr/>
        </p:nvSpPr>
        <p:spPr>
          <a:xfrm>
            <a:off x="1635511" y="5917696"/>
            <a:ext cx="991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If we believe that this is causal, we can train police officers to speak differently.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In any case, we can use it to take more data and cycle back to our earlier regression...</a:t>
            </a:r>
          </a:p>
        </p:txBody>
      </p:sp>
    </p:spTree>
    <p:extLst>
      <p:ext uri="{BB962C8B-B14F-4D97-AF65-F5344CB8AC3E}">
        <p14:creationId xmlns:p14="http://schemas.microsoft.com/office/powerpoint/2010/main" val="23025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4D57-465A-0803-FC37-5FD1CE89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 How to quantify “respect,”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DD9FB-B899-1EC2-2B49-2768EC3CD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39" y="1690687"/>
            <a:ext cx="4324815" cy="4587449"/>
          </a:xfrm>
        </p:spPr>
        <p:txBody>
          <a:bodyPr>
            <a:normAutofit/>
          </a:bodyPr>
          <a:lstStyle/>
          <a:p>
            <a:r>
              <a:rPr lang="en-US" sz="2400" dirty="0"/>
              <a:t>Running a regression yields:</a:t>
            </a:r>
          </a:p>
          <a:p>
            <a:r>
              <a:rPr lang="en-US" sz="2400" dirty="0"/>
              <a:t>If you believe the model, and want police officers to be more uniformly “respectful:”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Instruct them to apologize, say thank you, use last names and formal titles, express concern for person’s safety, ...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Instruct them to avoid phrases like “hands on the wheel” </a:t>
            </a:r>
          </a:p>
          <a:p>
            <a:r>
              <a:rPr lang="en-US" sz="2400" dirty="0"/>
              <a:t>Whether or not we believe the model, we now get a lot more tagged data...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E21FC-928A-8510-A11C-1B6F6E20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01" y="1393902"/>
            <a:ext cx="5189219" cy="54014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64CD39-675C-F0EF-6E88-42153915B996}"/>
              </a:ext>
            </a:extLst>
          </p:cNvPr>
          <p:cNvCxnSpPr/>
          <p:nvPr/>
        </p:nvCxnSpPr>
        <p:spPr>
          <a:xfrm>
            <a:off x="4538546" y="1906859"/>
            <a:ext cx="1557454" cy="401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5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D93F-AAC5-E895-044E-3F71E7C0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9" y="-326250"/>
            <a:ext cx="10515600" cy="1325563"/>
          </a:xfrm>
        </p:spPr>
        <p:txBody>
          <a:bodyPr/>
          <a:lstStyle/>
          <a:p>
            <a:r>
              <a:rPr lang="en-US" dirty="0"/>
              <a:t>More info...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39F4B-0A6A-545D-FFF4-604164B28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0" y="657922"/>
            <a:ext cx="4518264" cy="6082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3A4CB-44AE-B96C-6C2B-BEEF292F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49" y="0"/>
            <a:ext cx="6623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8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878A-F9F8-DE6F-BE2F-26528D9F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 the regression again with the model-tagged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A0B37-6FE1-26F2-3374-BDEB184C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7" y="1938874"/>
            <a:ext cx="8323655" cy="3540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38934-28F1-C73F-FC32-0E39C79E9075}"/>
              </a:ext>
            </a:extLst>
          </p:cNvPr>
          <p:cNvSpPr txBox="1"/>
          <p:nvPr/>
        </p:nvSpPr>
        <p:spPr>
          <a:xfrm>
            <a:off x="8920977" y="1690688"/>
            <a:ext cx="27766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</a:t>
            </a:r>
            <a:r>
              <a:rPr lang="en-US" sz="2400" b="1" dirty="0"/>
              <a:t>respectful</a:t>
            </a:r>
            <a:r>
              <a:rPr lang="en-US" sz="2400" dirty="0"/>
              <a:t> if: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Citation issued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Search not conducted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White</a:t>
            </a:r>
          </a:p>
          <a:p>
            <a:r>
              <a:rPr lang="en-US" sz="2400" dirty="0"/>
              <a:t>More </a:t>
            </a:r>
            <a:r>
              <a:rPr lang="en-US" sz="2400" b="1" dirty="0"/>
              <a:t>formal</a:t>
            </a:r>
            <a:r>
              <a:rPr lang="en-US" sz="2400" dirty="0"/>
              <a:t> if: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Female</a:t>
            </a:r>
          </a:p>
          <a:p>
            <a:r>
              <a:rPr lang="en-US" sz="2400" dirty="0"/>
              <a:t>Relative to human-tagged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Similar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Smaller p-values, lower R</a:t>
            </a:r>
            <a:r>
              <a:rPr lang="en-US" sz="2000" baseline="30000" dirty="0">
                <a:solidFill>
                  <a:schemeClr val="accent1"/>
                </a:solidFill>
              </a:rPr>
              <a:t>2</a:t>
            </a:r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A8680-3D3E-DE0F-6B16-3EC7E0BA3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67" b="6775"/>
          <a:stretch/>
        </p:blipFill>
        <p:spPr>
          <a:xfrm>
            <a:off x="700451" y="5519538"/>
            <a:ext cx="777240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8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4B55-9A80-E83E-6486-7C3C3C35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9CB7C-4C5C-9238-CF1E-2E9EDE0D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learn something from text just with our old friends, regression and PCA!</a:t>
            </a:r>
          </a:p>
          <a:p>
            <a:endParaRPr lang="en-US" dirty="0"/>
          </a:p>
          <a:p>
            <a:r>
              <a:rPr lang="en-US" dirty="0"/>
              <a:t>Police officers in Oakland seem to be less respectful towards Black community members.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Hopefully Oakland PD can use this analysis to help train their officers</a:t>
            </a:r>
          </a:p>
        </p:txBody>
      </p:sp>
    </p:spTree>
    <p:extLst>
      <p:ext uri="{BB962C8B-B14F-4D97-AF65-F5344CB8AC3E}">
        <p14:creationId xmlns:p14="http://schemas.microsoft.com/office/powerpoint/2010/main" val="23684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90CC-B7BB-F128-07C5-D1411F41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C063A-B62B-C836-D8AC-87247901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Next time: </a:t>
            </a:r>
            <a:r>
              <a:rPr lang="en-US" dirty="0"/>
              <a:t>your presentations!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Aim for 15-20 minutes; there will be extra time for questions.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Stanford Students: </a:t>
            </a:r>
            <a:r>
              <a:rPr lang="en-US" dirty="0"/>
              <a:t>Course Evaluations now open on </a:t>
            </a:r>
            <a:r>
              <a:rPr lang="en-US" dirty="0" err="1"/>
              <a:t>Axess</a:t>
            </a:r>
            <a:r>
              <a:rPr lang="en-US" dirty="0"/>
              <a:t>!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Please fill them out!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FA2F-46A3-96CC-8067-2861F5D19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CE712-0F5C-A474-6B83-7998EDC03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Measuring Polarization from Congressional Speech</a:t>
            </a:r>
          </a:p>
        </p:txBody>
      </p:sp>
    </p:spTree>
    <p:extLst>
      <p:ext uri="{BB962C8B-B14F-4D97-AF65-F5344CB8AC3E}">
        <p14:creationId xmlns:p14="http://schemas.microsoft.com/office/powerpoint/2010/main" val="274080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7EC25-87AB-E84E-4AD8-91A9815C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8" y="1194800"/>
            <a:ext cx="10988737" cy="48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73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CF59-6ACE-E8D5-A5C2-7E6BFA98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partisan differences in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7ACC-FAE9-4837-295D-28F79071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24" y="4616605"/>
            <a:ext cx="11740376" cy="202870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 all these examples, both terms refer to the same thing!  </a:t>
            </a:r>
          </a:p>
          <a:p>
            <a:r>
              <a:rPr lang="en-US" dirty="0"/>
              <a:t>But in the US, one is coded “Republican” and the other is coded “Democrat”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40737-FC32-9B54-15D0-F67DE9EB728F}"/>
              </a:ext>
            </a:extLst>
          </p:cNvPr>
          <p:cNvSpPr txBox="1"/>
          <p:nvPr/>
        </p:nvSpPr>
        <p:spPr>
          <a:xfrm>
            <a:off x="926013" y="4062337"/>
            <a:ext cx="10225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7030A0"/>
                </a:solidFill>
              </a:rPr>
              <a:t>“Illegal immigrant”        vs.       “Undocumented worker”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9EE87-1611-2B19-1A51-55145415853A}"/>
              </a:ext>
            </a:extLst>
          </p:cNvPr>
          <p:cNvSpPr txBox="1"/>
          <p:nvPr/>
        </p:nvSpPr>
        <p:spPr>
          <a:xfrm>
            <a:off x="838200" y="2584125"/>
            <a:ext cx="8945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7030A0"/>
                </a:solidFill>
              </a:rPr>
              <a:t>“Pro-abortion”        vs.       “Pro-choice”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77DA4-DEE2-5EDC-E9DA-2017C74C172D}"/>
              </a:ext>
            </a:extLst>
          </p:cNvPr>
          <p:cNvSpPr txBox="1"/>
          <p:nvPr/>
        </p:nvSpPr>
        <p:spPr>
          <a:xfrm>
            <a:off x="983165" y="3302102"/>
            <a:ext cx="89451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7030A0"/>
                </a:solidFill>
              </a:rPr>
              <a:t>“Death tax”        vs.       “Estate tax” 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D3FDF2-F0F4-2215-47C2-61941671DE12}"/>
              </a:ext>
            </a:extLst>
          </p:cNvPr>
          <p:cNvGrpSpPr/>
          <p:nvPr/>
        </p:nvGrpSpPr>
        <p:grpSpPr>
          <a:xfrm>
            <a:off x="3205201" y="1370566"/>
            <a:ext cx="4579651" cy="1188720"/>
            <a:chOff x="3205201" y="1370566"/>
            <a:chExt cx="4579651" cy="118872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832208A-1BBC-47F8-CBDA-1694A12C0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201" y="1613748"/>
              <a:ext cx="965355" cy="83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Premium Vector | A donkey in the colors of the american flag symbol of the  democratic party of the usa isolated icon vector illustration design">
              <a:extLst>
                <a:ext uri="{FF2B5EF4-FFF2-40B4-BE49-F238E27FC236}">
                  <a16:creationId xmlns:a16="http://schemas.microsoft.com/office/drawing/2014/main" id="{67A48B90-6B31-8AC8-8AC1-7C87C1A27E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5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24" r="9339" b="16654"/>
            <a:stretch/>
          </p:blipFill>
          <p:spPr bwMode="auto">
            <a:xfrm>
              <a:off x="6321812" y="1370566"/>
              <a:ext cx="1463040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277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E62-1E8A-5094-49CC-69E45A59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of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37D3B-E3EF-5286-4EED-7C1AD11E2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89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i="1" dirty="0">
                <a:solidFill>
                  <a:schemeClr val="accent1"/>
                </a:solidFill>
              </a:rPr>
              <a:t>Has language become more partisan over time?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66232E-CFE3-7B9B-9915-5FEBDFD3A48C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of this paper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3DF766-6EC0-3504-A91F-85DF66C3A505}"/>
              </a:ext>
            </a:extLst>
          </p:cNvPr>
          <p:cNvSpPr txBox="1">
            <a:spLocks/>
          </p:cNvSpPr>
          <p:nvPr/>
        </p:nvSpPr>
        <p:spPr>
          <a:xfrm>
            <a:off x="1076325" y="4091781"/>
            <a:ext cx="10515600" cy="788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1"/>
                </a:solidFill>
              </a:rPr>
              <a:t>Congressional record (in the US Congress) from 1873 to 2016</a:t>
            </a:r>
          </a:p>
        </p:txBody>
      </p:sp>
    </p:spTree>
    <p:extLst>
      <p:ext uri="{BB962C8B-B14F-4D97-AF65-F5344CB8AC3E}">
        <p14:creationId xmlns:p14="http://schemas.microsoft.com/office/powerpoint/2010/main" val="263660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0D8B-84E6-BA2F-56D9-9D01557C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  <a:br>
              <a:rPr lang="en-US" dirty="0"/>
            </a:br>
            <a:r>
              <a:rPr lang="en-US" sz="2400" dirty="0"/>
              <a:t>“Has language become more partisan over time?”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A4BB-1954-4463-7B47-F4D5D9C3F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we know of all of the examples?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 recent times, there are some famous ones (see previous slide), but maybe there are others?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 long-ago times, how do we know?</a:t>
            </a:r>
          </a:p>
          <a:p>
            <a:r>
              <a:rPr lang="en-US" dirty="0"/>
              <a:t>Maybe part of partisanship is in what you choose to talk about?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E.g., maybe “Apple Orchard” looks really partisan in the data, but only because Democrats talk about apples more than Republicans.</a:t>
            </a:r>
          </a:p>
          <a:p>
            <a:r>
              <a:rPr lang="en-US" dirty="0"/>
              <a:t>Return of </a:t>
            </a:r>
            <a:r>
              <a:rPr lang="en-US" b="1" dirty="0"/>
              <a:t>overparameterization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There are tons of things that people can say, way more than there are people or observations...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E.g., maybe “Apple Orchard” looks really partisan, but only because only one person ever mentioned it in Congress and they happened to be a Democrat.</a:t>
            </a:r>
          </a:p>
        </p:txBody>
      </p:sp>
    </p:spTree>
    <p:extLst>
      <p:ext uri="{BB962C8B-B14F-4D97-AF65-F5344CB8AC3E}">
        <p14:creationId xmlns:p14="http://schemas.microsoft.com/office/powerpoint/2010/main" val="309104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3097-237F-1B3E-53C3-78716B94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A8CD-C29A-E885-7C53-C85BA7627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accent1"/>
                </a:solidFill>
              </a:rPr>
              <a:t>If I hear you speak in Congress for a minute, how well can I predict your party affiliation?</a:t>
            </a:r>
          </a:p>
          <a:p>
            <a:endParaRPr lang="en-US" dirty="0"/>
          </a:p>
          <a:p>
            <a:r>
              <a:rPr lang="en-US" dirty="0"/>
              <a:t>Develop a simple predictive model to predict party affiliation.</a:t>
            </a:r>
          </a:p>
          <a:p>
            <a:r>
              <a:rPr lang="en-US" dirty="0"/>
              <a:t>See if the predictive ability changes over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B0FF24-DBEA-B963-DFC2-F4325D2275D2}"/>
              </a:ext>
            </a:extLst>
          </p:cNvPr>
          <p:cNvSpPr txBox="1"/>
          <p:nvPr/>
        </p:nvSpPr>
        <p:spPr>
          <a:xfrm>
            <a:off x="838200" y="1506022"/>
            <a:ext cx="387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More precise question:</a:t>
            </a:r>
          </a:p>
        </p:txBody>
      </p:sp>
    </p:spTree>
    <p:extLst>
      <p:ext uri="{BB962C8B-B14F-4D97-AF65-F5344CB8AC3E}">
        <p14:creationId xmlns:p14="http://schemas.microsoft.com/office/powerpoint/2010/main" val="2204639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4049-C015-4B2E-2387-3C4E5637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language </a:t>
            </a:r>
            <a:br>
              <a:rPr lang="en-US" dirty="0"/>
            </a:br>
            <a:r>
              <a:rPr lang="en-US" sz="2400" dirty="0"/>
              <a:t>Distribution on bigrams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56C27-DB3B-7AED-BEA2-CAF23D760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model?</a:t>
            </a:r>
          </a:p>
          <a:p>
            <a:endParaRPr lang="en-US" dirty="0"/>
          </a:p>
          <a:p>
            <a:r>
              <a:rPr lang="en-US" dirty="0"/>
              <a:t>When is it reasonable?</a:t>
            </a:r>
          </a:p>
          <a:p>
            <a:endParaRPr lang="en-US" dirty="0"/>
          </a:p>
          <a:p>
            <a:r>
              <a:rPr lang="en-US" dirty="0"/>
              <a:t>How do we fit the model?</a:t>
            </a:r>
          </a:p>
          <a:p>
            <a:endParaRPr lang="en-US" dirty="0"/>
          </a:p>
          <a:p>
            <a:r>
              <a:rPr lang="en-US" dirty="0"/>
              <a:t>How do we interpret the model once it is fit?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2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Premium Vector | A donkey in the colors of the american flag symbol of the  democratic party of the usa isolated icon vector illustration design">
            <a:extLst>
              <a:ext uri="{FF2B5EF4-FFF2-40B4-BE49-F238E27FC236}">
                <a16:creationId xmlns:a16="http://schemas.microsoft.com/office/drawing/2014/main" id="{571275E0-F118-BFCD-4771-5F4585C7C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51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24" r="9339" b="16654"/>
          <a:stretch/>
        </p:blipFill>
        <p:spPr bwMode="auto">
          <a:xfrm>
            <a:off x="11149184" y="5162390"/>
            <a:ext cx="997954" cy="8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21767-1DF9-017B-AD13-75CDD33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292"/>
            <a:ext cx="10515600" cy="1325563"/>
          </a:xfrm>
        </p:spPr>
        <p:txBody>
          <a:bodyPr/>
          <a:lstStyle/>
          <a:p>
            <a:r>
              <a:rPr lang="en-US" dirty="0"/>
              <a:t>What is the model?</a:t>
            </a:r>
            <a:br>
              <a:rPr lang="en-US" dirty="0"/>
            </a:br>
            <a:r>
              <a:rPr lang="en-US" sz="2800" dirty="0"/>
              <a:t>Bag-of-bigrams</a:t>
            </a:r>
            <a:endParaRPr lang="en-US" dirty="0"/>
          </a:p>
        </p:txBody>
      </p:sp>
      <p:sp>
        <p:nvSpPr>
          <p:cNvPr id="4" name="Delay 3">
            <a:extLst>
              <a:ext uri="{FF2B5EF4-FFF2-40B4-BE49-F238E27FC236}">
                <a16:creationId xmlns:a16="http://schemas.microsoft.com/office/drawing/2014/main" id="{2E1324B8-FC84-5CCE-8D5A-1B120F02B7EE}"/>
              </a:ext>
            </a:extLst>
          </p:cNvPr>
          <p:cNvSpPr/>
          <p:nvPr/>
        </p:nvSpPr>
        <p:spPr>
          <a:xfrm rot="5400000">
            <a:off x="1241801" y="2085537"/>
            <a:ext cx="3302070" cy="4429124"/>
          </a:xfrm>
          <a:prstGeom prst="flowChartDelay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277231-F01D-F99B-6643-F6B294E0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56" y="1596569"/>
            <a:ext cx="10515600" cy="8461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bags of two-word phrases</a:t>
            </a:r>
          </a:p>
          <a:p>
            <a:r>
              <a:rPr lang="en-US" dirty="0"/>
              <a:t>A politician chooses two-word phrases out of their bag at random</a:t>
            </a:r>
          </a:p>
          <a:p>
            <a:endParaRPr lang="en-US" dirty="0"/>
          </a:p>
        </p:txBody>
      </p:sp>
      <p:sp>
        <p:nvSpPr>
          <p:cNvPr id="6" name="Delay 5">
            <a:extLst>
              <a:ext uri="{FF2B5EF4-FFF2-40B4-BE49-F238E27FC236}">
                <a16:creationId xmlns:a16="http://schemas.microsoft.com/office/drawing/2014/main" id="{DF469312-685A-7FFD-4BEA-2EF4762D274E}"/>
              </a:ext>
            </a:extLst>
          </p:cNvPr>
          <p:cNvSpPr/>
          <p:nvPr/>
        </p:nvSpPr>
        <p:spPr>
          <a:xfrm rot="5400000">
            <a:off x="7756345" y="2085538"/>
            <a:ext cx="3302070" cy="4429124"/>
          </a:xfrm>
          <a:prstGeom prst="flowChartDelay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6ABBB4-B743-8007-DC62-67FC6474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74" y="5454989"/>
            <a:ext cx="566699" cy="49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DA4E95A-A8DB-4707-6673-7A88707AC0C0}"/>
              </a:ext>
            </a:extLst>
          </p:cNvPr>
          <p:cNvGrpSpPr/>
          <p:nvPr/>
        </p:nvGrpSpPr>
        <p:grpSpPr>
          <a:xfrm>
            <a:off x="654859" y="2978099"/>
            <a:ext cx="3927813" cy="2198759"/>
            <a:chOff x="654859" y="2978099"/>
            <a:chExt cx="3927813" cy="21987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A38606-EFDF-ABAA-FB87-8EBB3B3F3E73}"/>
                </a:ext>
              </a:extLst>
            </p:cNvPr>
            <p:cNvSpPr txBox="1"/>
            <p:nvPr/>
          </p:nvSpPr>
          <p:spPr>
            <a:xfrm rot="21056356">
              <a:off x="879970" y="3124736"/>
              <a:ext cx="14620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Illegal Immigrant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256D43-33F3-C1DD-C818-D10BDD6A42B6}"/>
                </a:ext>
              </a:extLst>
            </p:cNvPr>
            <p:cNvSpPr txBox="1"/>
            <p:nvPr/>
          </p:nvSpPr>
          <p:spPr>
            <a:xfrm rot="1526190">
              <a:off x="654859" y="4229223"/>
              <a:ext cx="14620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Illegal Immigrant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1F0198-63A8-7DD1-0174-B415703BB162}"/>
                </a:ext>
              </a:extLst>
            </p:cNvPr>
            <p:cNvSpPr txBox="1"/>
            <p:nvPr/>
          </p:nvSpPr>
          <p:spPr>
            <a:xfrm rot="19922569">
              <a:off x="2485211" y="4530527"/>
              <a:ext cx="14620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Illegal Immigrant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AF0463-C123-42C0-F2C3-1A2082AD1A85}"/>
                </a:ext>
              </a:extLst>
            </p:cNvPr>
            <p:cNvSpPr txBox="1"/>
            <p:nvPr/>
          </p:nvSpPr>
          <p:spPr>
            <a:xfrm>
              <a:off x="2880811" y="2978099"/>
              <a:ext cx="17018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Undocumented Worker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91892D-84DB-3371-157A-CF4CB82F3EBA}"/>
              </a:ext>
            </a:extLst>
          </p:cNvPr>
          <p:cNvGrpSpPr/>
          <p:nvPr/>
        </p:nvGrpSpPr>
        <p:grpSpPr>
          <a:xfrm>
            <a:off x="7084657" y="2933430"/>
            <a:ext cx="4058158" cy="2307979"/>
            <a:chOff x="7084657" y="2933430"/>
            <a:chExt cx="4058158" cy="23079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C62500-B030-58D5-0B70-B4FF8F594B7C}"/>
                </a:ext>
              </a:extLst>
            </p:cNvPr>
            <p:cNvSpPr txBox="1"/>
            <p:nvPr/>
          </p:nvSpPr>
          <p:spPr>
            <a:xfrm>
              <a:off x="7197243" y="3556292"/>
              <a:ext cx="17018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Undocumented Worker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D257D6-533C-372C-6717-D1548BBB06E9}"/>
                </a:ext>
              </a:extLst>
            </p:cNvPr>
            <p:cNvSpPr txBox="1"/>
            <p:nvPr/>
          </p:nvSpPr>
          <p:spPr>
            <a:xfrm>
              <a:off x="9152962" y="4595078"/>
              <a:ext cx="17018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Undocumented Worker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6D4885-71FB-5A62-2C86-B2141254090B}"/>
                </a:ext>
              </a:extLst>
            </p:cNvPr>
            <p:cNvSpPr txBox="1"/>
            <p:nvPr/>
          </p:nvSpPr>
          <p:spPr>
            <a:xfrm rot="20726684">
              <a:off x="7084657" y="4307518"/>
              <a:ext cx="17018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Illegal Immigrant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FE5267-1A05-2E59-CAEE-22A33BBD3672}"/>
                </a:ext>
              </a:extLst>
            </p:cNvPr>
            <p:cNvSpPr txBox="1"/>
            <p:nvPr/>
          </p:nvSpPr>
          <p:spPr>
            <a:xfrm rot="20327225">
              <a:off x="9440954" y="2933430"/>
              <a:ext cx="17018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Undocumented Worker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D82CD9-B615-CA41-9AC0-C120780FADB2}"/>
              </a:ext>
            </a:extLst>
          </p:cNvPr>
          <p:cNvGrpSpPr/>
          <p:nvPr/>
        </p:nvGrpSpPr>
        <p:grpSpPr>
          <a:xfrm>
            <a:off x="9740787" y="3951105"/>
            <a:ext cx="1881155" cy="690802"/>
            <a:chOff x="9740787" y="3951105"/>
            <a:chExt cx="1881155" cy="6908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97F518-C606-6DA4-772F-0427A67E0BC0}"/>
                </a:ext>
              </a:extLst>
            </p:cNvPr>
            <p:cNvSpPr txBox="1"/>
            <p:nvPr/>
          </p:nvSpPr>
          <p:spPr>
            <a:xfrm>
              <a:off x="9740787" y="4272575"/>
              <a:ext cx="1701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Estate Tax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737334-3603-3C6F-7945-52D65F239860}"/>
                </a:ext>
              </a:extLst>
            </p:cNvPr>
            <p:cNvSpPr txBox="1"/>
            <p:nvPr/>
          </p:nvSpPr>
          <p:spPr>
            <a:xfrm>
              <a:off x="9920081" y="3951105"/>
              <a:ext cx="1701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Estate Tax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710B8A-830C-6AA0-9AE7-7C51CD77730E}"/>
              </a:ext>
            </a:extLst>
          </p:cNvPr>
          <p:cNvGrpSpPr/>
          <p:nvPr/>
        </p:nvGrpSpPr>
        <p:grpSpPr>
          <a:xfrm>
            <a:off x="1659098" y="3694792"/>
            <a:ext cx="1985211" cy="857598"/>
            <a:chOff x="1659098" y="3694792"/>
            <a:chExt cx="1985211" cy="8575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D294B2-8BE4-BAC1-F729-BFB5611BC80A}"/>
                </a:ext>
              </a:extLst>
            </p:cNvPr>
            <p:cNvSpPr txBox="1"/>
            <p:nvPr/>
          </p:nvSpPr>
          <p:spPr>
            <a:xfrm>
              <a:off x="1659098" y="3694792"/>
              <a:ext cx="1701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Death Tax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198BE-2168-A128-7F89-4D41956D4074}"/>
                </a:ext>
              </a:extLst>
            </p:cNvPr>
            <p:cNvSpPr txBox="1"/>
            <p:nvPr/>
          </p:nvSpPr>
          <p:spPr>
            <a:xfrm>
              <a:off x="1942448" y="3930767"/>
              <a:ext cx="1701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Death Tax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B180D4-3ED9-AD77-4996-95A60A86DA74}"/>
                </a:ext>
              </a:extLst>
            </p:cNvPr>
            <p:cNvSpPr txBox="1"/>
            <p:nvPr/>
          </p:nvSpPr>
          <p:spPr>
            <a:xfrm>
              <a:off x="1782119" y="4183058"/>
              <a:ext cx="1701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Estate Tax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45035C3-C3DA-E890-A91D-24B95FCCDA28}"/>
              </a:ext>
            </a:extLst>
          </p:cNvPr>
          <p:cNvSpPr txBox="1"/>
          <p:nvPr/>
        </p:nvSpPr>
        <p:spPr>
          <a:xfrm rot="20458720">
            <a:off x="8442784" y="4019978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Apple Orchard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284E02-D695-2683-4742-43477A291D4F}"/>
              </a:ext>
            </a:extLst>
          </p:cNvPr>
          <p:cNvSpPr txBox="1"/>
          <p:nvPr/>
        </p:nvSpPr>
        <p:spPr>
          <a:xfrm rot="19748861">
            <a:off x="3824824" y="3803300"/>
            <a:ext cx="129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American Dream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50D6DA-7EF4-4035-9C70-656B7376893C}"/>
              </a:ext>
            </a:extLst>
          </p:cNvPr>
          <p:cNvSpPr txBox="1"/>
          <p:nvPr/>
        </p:nvSpPr>
        <p:spPr>
          <a:xfrm rot="19748861">
            <a:off x="10637638" y="3190550"/>
            <a:ext cx="129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American Dream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A64D46-BAAA-7422-EA68-915F7A72CC76}"/>
              </a:ext>
            </a:extLst>
          </p:cNvPr>
          <p:cNvSpPr txBox="1"/>
          <p:nvPr/>
        </p:nvSpPr>
        <p:spPr>
          <a:xfrm rot="729375">
            <a:off x="7846527" y="5008545"/>
            <a:ext cx="129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American Dream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41783B-C853-0B43-948C-28974E0A5E27}"/>
              </a:ext>
            </a:extLst>
          </p:cNvPr>
          <p:cNvSpPr txBox="1"/>
          <p:nvPr/>
        </p:nvSpPr>
        <p:spPr>
          <a:xfrm rot="1393990">
            <a:off x="1285034" y="5047291"/>
            <a:ext cx="129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American Dream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51BA0C-D328-0175-A96C-9C22774DBF19}"/>
              </a:ext>
            </a:extLst>
          </p:cNvPr>
          <p:cNvSpPr txBox="1"/>
          <p:nvPr/>
        </p:nvSpPr>
        <p:spPr>
          <a:xfrm rot="19748861">
            <a:off x="3406127" y="4948782"/>
            <a:ext cx="129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American Dream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659206-32D9-E4E1-A00D-EB8409B0115E}"/>
              </a:ext>
            </a:extLst>
          </p:cNvPr>
          <p:cNvSpPr txBox="1"/>
          <p:nvPr/>
        </p:nvSpPr>
        <p:spPr>
          <a:xfrm rot="21215681">
            <a:off x="9528334" y="5130374"/>
            <a:ext cx="129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American Dream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5D855A-A3C3-46F1-EA13-427E98FBD386}"/>
              </a:ext>
            </a:extLst>
          </p:cNvPr>
          <p:cNvSpPr txBox="1"/>
          <p:nvPr/>
        </p:nvSpPr>
        <p:spPr>
          <a:xfrm>
            <a:off x="770290" y="272802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Citrus Grove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2F83A3-4F2B-7DA7-B481-BBCF20FC27EF}"/>
              </a:ext>
            </a:extLst>
          </p:cNvPr>
          <p:cNvGrpSpPr/>
          <p:nvPr/>
        </p:nvGrpSpPr>
        <p:grpSpPr>
          <a:xfrm>
            <a:off x="7197243" y="2762485"/>
            <a:ext cx="2043261" cy="678776"/>
            <a:chOff x="7197243" y="2762485"/>
            <a:chExt cx="2043261" cy="67877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9D4204-0310-A2B0-55B5-07C929820563}"/>
                </a:ext>
              </a:extLst>
            </p:cNvPr>
            <p:cNvSpPr txBox="1"/>
            <p:nvPr/>
          </p:nvSpPr>
          <p:spPr>
            <a:xfrm>
              <a:off x="7197243" y="2762485"/>
              <a:ext cx="1701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Climate Change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4CBBA4-5D6D-2E25-1C35-FD6071B8C112}"/>
                </a:ext>
              </a:extLst>
            </p:cNvPr>
            <p:cNvSpPr txBox="1"/>
            <p:nvPr/>
          </p:nvSpPr>
          <p:spPr>
            <a:xfrm>
              <a:off x="7538643" y="3071929"/>
              <a:ext cx="17018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Climate Change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2BF359B3-E04F-C70E-5167-D73D00D44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35" y="5157328"/>
            <a:ext cx="1107905" cy="157665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2E2B42-D06D-E55F-5A03-BF03683C6FDE}"/>
              </a:ext>
            </a:extLst>
          </p:cNvPr>
          <p:cNvSpPr txBox="1"/>
          <p:nvPr/>
        </p:nvSpPr>
        <p:spPr>
          <a:xfrm>
            <a:off x="4843801" y="6519792"/>
            <a:ext cx="257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Politician</a:t>
            </a:r>
          </a:p>
        </p:txBody>
      </p: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79F19856-5F66-17BF-CAD6-CFEB469D4BB6}"/>
              </a:ext>
            </a:extLst>
          </p:cNvPr>
          <p:cNvSpPr/>
          <p:nvPr/>
        </p:nvSpPr>
        <p:spPr>
          <a:xfrm>
            <a:off x="4774743" y="3624430"/>
            <a:ext cx="2897645" cy="1435754"/>
          </a:xfrm>
          <a:prstGeom prst="wedgeRoundRectCallout">
            <a:avLst>
              <a:gd name="adj1" fmla="val -10972"/>
              <a:gd name="adj2" fmla="val 69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Climate Change American Dream Apple Orchard American Dream!</a:t>
            </a:r>
          </a:p>
        </p:txBody>
      </p:sp>
    </p:spTree>
    <p:extLst>
      <p:ext uri="{BB962C8B-B14F-4D97-AF65-F5344CB8AC3E}">
        <p14:creationId xmlns:p14="http://schemas.microsoft.com/office/powerpoint/2010/main" val="215332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Premium Vector | A donkey in the colors of the american flag symbol of the  democratic party of the usa isolated icon vector illustration design">
            <a:extLst>
              <a:ext uri="{FF2B5EF4-FFF2-40B4-BE49-F238E27FC236}">
                <a16:creationId xmlns:a16="http://schemas.microsoft.com/office/drawing/2014/main" id="{571275E0-F118-BFCD-4771-5F4585C7C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51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24" r="9339" b="16654"/>
          <a:stretch/>
        </p:blipFill>
        <p:spPr bwMode="auto">
          <a:xfrm>
            <a:off x="10979646" y="2611777"/>
            <a:ext cx="997954" cy="81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21767-1DF9-017B-AD13-75CDD33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292"/>
            <a:ext cx="10515600" cy="1325563"/>
          </a:xfrm>
        </p:spPr>
        <p:txBody>
          <a:bodyPr/>
          <a:lstStyle/>
          <a:p>
            <a:r>
              <a:rPr lang="en-US" dirty="0"/>
              <a:t>What is the model?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277231-F01D-F99B-6643-F6B294E0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99" y="1403766"/>
            <a:ext cx="10515600" cy="8461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two-word phrase has a likelihood for each party</a:t>
            </a:r>
          </a:p>
          <a:p>
            <a:r>
              <a:rPr lang="en-US" dirty="0"/>
              <a:t>A politician picks words to say based on these likelihoods</a:t>
            </a:r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6ABBB4-B743-8007-DC62-67FC6474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0" y="2611777"/>
            <a:ext cx="566699" cy="49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EBDFB9FA-D0D6-01FE-AFE1-446DEF23E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73246"/>
              </p:ext>
            </p:extLst>
          </p:nvPr>
        </p:nvGraphicFramePr>
        <p:xfrm>
          <a:off x="890808" y="2426033"/>
          <a:ext cx="3458100" cy="4475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747">
                  <a:extLst>
                    <a:ext uri="{9D8B030D-6E8A-4147-A177-3AD203B41FA5}">
                      <a16:colId xmlns:a16="http://schemas.microsoft.com/office/drawing/2014/main" val="1006382306"/>
                    </a:ext>
                  </a:extLst>
                </a:gridCol>
                <a:gridCol w="1254353">
                  <a:extLst>
                    <a:ext uri="{9D8B030D-6E8A-4147-A177-3AD203B41FA5}">
                      <a16:colId xmlns:a16="http://schemas.microsoft.com/office/drawing/2014/main" val="385883114"/>
                    </a:ext>
                  </a:extLst>
                </a:gridCol>
              </a:tblGrid>
              <a:tr h="613568">
                <a:tc>
                  <a:txBody>
                    <a:bodyPr/>
                    <a:lstStyle/>
                    <a:p>
                      <a:r>
                        <a:rPr lang="en-US" dirty="0"/>
                        <a:t>Bigram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Likelihood Score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49695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Illegal Immigrant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270644"/>
                  </a:ext>
                </a:extLst>
              </a:tr>
              <a:tr h="613568">
                <a:tc>
                  <a:txBody>
                    <a:bodyPr/>
                    <a:lstStyle/>
                    <a:p>
                      <a:r>
                        <a:rPr lang="en-US" dirty="0"/>
                        <a:t>Undocumented Worker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412740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Estate Tax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92333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Death Tax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097362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Apple Orchard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100330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American Dream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204893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Tax Cut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60722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Dream Estate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36484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7710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7190C8-E9F0-68C7-471A-DFACADDD8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061240"/>
              </p:ext>
            </p:extLst>
          </p:nvPr>
        </p:nvGraphicFramePr>
        <p:xfrm>
          <a:off x="7581375" y="2426033"/>
          <a:ext cx="3458100" cy="4475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747">
                  <a:extLst>
                    <a:ext uri="{9D8B030D-6E8A-4147-A177-3AD203B41FA5}">
                      <a16:colId xmlns:a16="http://schemas.microsoft.com/office/drawing/2014/main" val="1006382306"/>
                    </a:ext>
                  </a:extLst>
                </a:gridCol>
                <a:gridCol w="1254353">
                  <a:extLst>
                    <a:ext uri="{9D8B030D-6E8A-4147-A177-3AD203B41FA5}">
                      <a16:colId xmlns:a16="http://schemas.microsoft.com/office/drawing/2014/main" val="385883114"/>
                    </a:ext>
                  </a:extLst>
                </a:gridCol>
              </a:tblGrid>
              <a:tr h="613568">
                <a:tc>
                  <a:txBody>
                    <a:bodyPr/>
                    <a:lstStyle/>
                    <a:p>
                      <a:r>
                        <a:rPr lang="en-US" dirty="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Likelihood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749695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Illegal Immigrant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70644"/>
                  </a:ext>
                </a:extLst>
              </a:tr>
              <a:tr h="613568">
                <a:tc>
                  <a:txBody>
                    <a:bodyPr/>
                    <a:lstStyle/>
                    <a:p>
                      <a:r>
                        <a:rPr lang="en-US" dirty="0"/>
                        <a:t>Undocumented Worker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12740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Estate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333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Death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97362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Apple Orchard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100330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American Dream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204893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Tax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60722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Dream Estate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36484"/>
                  </a:ext>
                </a:extLst>
              </a:tr>
              <a:tr h="399386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477102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8943BE3C-4388-6BE3-7C40-999305F6F75D}"/>
              </a:ext>
            </a:extLst>
          </p:cNvPr>
          <p:cNvGrpSpPr/>
          <p:nvPr/>
        </p:nvGrpSpPr>
        <p:grpSpPr>
          <a:xfrm>
            <a:off x="4513310" y="2895319"/>
            <a:ext cx="2903663" cy="3993805"/>
            <a:chOff x="4513310" y="2895319"/>
            <a:chExt cx="2903663" cy="39938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8A2B9B-EBA6-5696-2081-3FE754E0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6435" y="5157328"/>
              <a:ext cx="1107905" cy="15766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77DFB9-02C4-83C8-9595-055215F5FD57}"/>
                </a:ext>
              </a:extLst>
            </p:cNvPr>
            <p:cNvSpPr txBox="1"/>
            <p:nvPr/>
          </p:nvSpPr>
          <p:spPr>
            <a:xfrm>
              <a:off x="4843801" y="6519792"/>
              <a:ext cx="2573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Politician</a:t>
              </a:r>
            </a:p>
          </p:txBody>
        </p: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FA684FC2-0A1D-9B88-5946-248C9194C23E}"/>
                </a:ext>
              </a:extLst>
            </p:cNvPr>
            <p:cNvSpPr/>
            <p:nvPr/>
          </p:nvSpPr>
          <p:spPr>
            <a:xfrm>
              <a:off x="4513310" y="2895319"/>
              <a:ext cx="2897645" cy="1963049"/>
            </a:xfrm>
            <a:prstGeom prst="wedgeRoundRectCallout">
              <a:avLst>
                <a:gd name="adj1" fmla="val 6285"/>
                <a:gd name="adj2" fmla="val 7095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Climate Change American Dream Estate Tax Cut Undocumented Worker American Dream!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B76D-A233-07B2-AA8B-842A2255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the model reasonable?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FD5B2-AD95-E4CC-45E6-0C193C340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great model for constructing coherent sentences...</a:t>
            </a:r>
          </a:p>
          <a:p>
            <a:r>
              <a:rPr lang="en-US" dirty="0"/>
              <a:t>Okay for capturing basic trends and doing prediction.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AC8E3-5DCE-90E2-9695-7DCF78CC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860" y="4963841"/>
            <a:ext cx="1107905" cy="157665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551F156-580C-29E2-2CDB-EC0D92C28139}"/>
              </a:ext>
            </a:extLst>
          </p:cNvPr>
          <p:cNvSpPr/>
          <p:nvPr/>
        </p:nvSpPr>
        <p:spPr>
          <a:xfrm>
            <a:off x="9056735" y="2700500"/>
            <a:ext cx="2897645" cy="1963049"/>
          </a:xfrm>
          <a:prstGeom prst="wedgeRoundRectCallout">
            <a:avLst>
              <a:gd name="adj1" fmla="val 6285"/>
              <a:gd name="adj2" fmla="val 70950"/>
              <a:gd name="adj3" fmla="val 16667"/>
            </a:avLst>
          </a:prstGeom>
          <a:solidFill>
            <a:srgbClr val="F1C6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American Dream Illegal Immigrant Tax Cut Death Tax Cut American Dream Estate!</a:t>
            </a:r>
          </a:p>
        </p:txBody>
      </p:sp>
    </p:spTree>
    <p:extLst>
      <p:ext uri="{BB962C8B-B14F-4D97-AF65-F5344CB8AC3E}">
        <p14:creationId xmlns:p14="http://schemas.microsoft.com/office/powerpoint/2010/main" val="25476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3EB4-6D5B-5594-B7A2-ED5E31B6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0B38-790D-3CF4-B921-8F00525F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Intro: text as data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Analyzing language at traffic stops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Polarization in political rhetoric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Word embeddings and what they can teach us about society</a:t>
            </a:r>
          </a:p>
          <a:p>
            <a:r>
              <a:rPr lang="en-US" dirty="0"/>
              <a:t>Recap of the whole quarter!</a:t>
            </a:r>
          </a:p>
        </p:txBody>
      </p:sp>
    </p:spTree>
    <p:extLst>
      <p:ext uri="{BB962C8B-B14F-4D97-AF65-F5344CB8AC3E}">
        <p14:creationId xmlns:p14="http://schemas.microsoft.com/office/powerpoint/2010/main" val="121619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91E42-72F7-2ABC-F371-EAF3F012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fit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AC0B7-8B77-0692-F8FA-653BA302D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195"/>
            <a:ext cx="12377738" cy="4351338"/>
          </a:xfrm>
        </p:spPr>
        <p:txBody>
          <a:bodyPr/>
          <a:lstStyle/>
          <a:p>
            <a:r>
              <a:rPr lang="en-US" b="1" dirty="0"/>
              <a:t>First try: </a:t>
            </a:r>
            <a:r>
              <a:rPr lang="en-US" dirty="0"/>
              <a:t>just record how often each phrase occurs in each party.</a:t>
            </a:r>
          </a:p>
          <a:p>
            <a:r>
              <a:rPr lang="en-US" dirty="0"/>
              <a:t>To predict: see which party’s table gives a better score.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01FA43-9798-A61D-01CC-2C980EA85ED4}"/>
              </a:ext>
            </a:extLst>
          </p:cNvPr>
          <p:cNvGrpSpPr/>
          <p:nvPr/>
        </p:nvGrpSpPr>
        <p:grpSpPr>
          <a:xfrm>
            <a:off x="105566" y="2920731"/>
            <a:ext cx="4489511" cy="3937269"/>
            <a:chOff x="105566" y="2920731"/>
            <a:chExt cx="4489511" cy="39372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C80B28-3AB7-13BC-7AA8-92B148601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5126204"/>
              <a:ext cx="1107905" cy="15766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6CE4FE-9A45-D714-DE03-AD7CFBCF42B6}"/>
                </a:ext>
              </a:extLst>
            </p:cNvPr>
            <p:cNvSpPr txBox="1"/>
            <p:nvPr/>
          </p:nvSpPr>
          <p:spPr>
            <a:xfrm>
              <a:off x="105566" y="6488668"/>
              <a:ext cx="2573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Politician</a:t>
              </a:r>
            </a:p>
          </p:txBody>
        </p:sp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608E6945-2F6E-146F-2242-B5A3AAF30EF6}"/>
                </a:ext>
              </a:extLst>
            </p:cNvPr>
            <p:cNvSpPr/>
            <p:nvPr/>
          </p:nvSpPr>
          <p:spPr>
            <a:xfrm>
              <a:off x="1697432" y="2920731"/>
              <a:ext cx="2897645" cy="1963049"/>
            </a:xfrm>
            <a:prstGeom prst="wedgeRoundRectCallout">
              <a:avLst>
                <a:gd name="adj1" fmla="val -53870"/>
                <a:gd name="adj2" fmla="val 7531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disparate impact of climate change is stifling the American Dream for undocumented workers!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4BA1EE-4502-0036-E189-D38490B38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23092"/>
              </p:ext>
            </p:extLst>
          </p:nvPr>
        </p:nvGraphicFramePr>
        <p:xfrm>
          <a:off x="6322838" y="2651760"/>
          <a:ext cx="3458100" cy="4217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747">
                  <a:extLst>
                    <a:ext uri="{9D8B030D-6E8A-4147-A177-3AD203B41FA5}">
                      <a16:colId xmlns:a16="http://schemas.microsoft.com/office/drawing/2014/main" val="1006382306"/>
                    </a:ext>
                  </a:extLst>
                </a:gridCol>
                <a:gridCol w="1254353">
                  <a:extLst>
                    <a:ext uri="{9D8B030D-6E8A-4147-A177-3AD203B41FA5}">
                      <a16:colId xmlns:a16="http://schemas.microsoft.com/office/drawing/2014/main" val="385883114"/>
                    </a:ext>
                  </a:extLst>
                </a:gridCol>
              </a:tblGrid>
              <a:tr h="588526">
                <a:tc>
                  <a:txBody>
                    <a:bodyPr/>
                    <a:lstStyle/>
                    <a:p>
                      <a:r>
                        <a:rPr lang="en-US" dirty="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Likelihood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749695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r>
                        <a:rPr lang="en-US" dirty="0"/>
                        <a:t>Illegal Immigrant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70644"/>
                  </a:ext>
                </a:extLst>
              </a:tr>
              <a:tr h="588526">
                <a:tc>
                  <a:txBody>
                    <a:bodyPr/>
                    <a:lstStyle/>
                    <a:p>
                      <a:r>
                        <a:rPr lang="en-US" dirty="0"/>
                        <a:t>Undocumented Worker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12740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r>
                        <a:rPr lang="en-US" dirty="0"/>
                        <a:t>Estate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333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r>
                        <a:rPr lang="en-US" dirty="0"/>
                        <a:t>Death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97362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r>
                        <a:rPr lang="en-US" dirty="0"/>
                        <a:t>Apple Orchard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100330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r>
                        <a:rPr lang="en-US" dirty="0"/>
                        <a:t>American Dream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204893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r>
                        <a:rPr lang="en-US" dirty="0"/>
                        <a:t>Tax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60722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r>
                        <a:rPr lang="en-US" dirty="0"/>
                        <a:t>Dream Estate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36484"/>
                  </a:ext>
                </a:extLst>
              </a:tr>
              <a:tr h="367218">
                <a:tc>
                  <a:txBody>
                    <a:bodyPr/>
                    <a:lstStyle/>
                    <a:p>
                      <a:r>
                        <a:rPr lang="en-US" dirty="0"/>
                        <a:t>Climate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47710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EBCEB3B-C699-7105-5260-97405CE47AC4}"/>
              </a:ext>
            </a:extLst>
          </p:cNvPr>
          <p:cNvGrpSpPr/>
          <p:nvPr/>
        </p:nvGrpSpPr>
        <p:grpSpPr>
          <a:xfrm>
            <a:off x="9183242" y="3734239"/>
            <a:ext cx="1195388" cy="3208368"/>
            <a:chOff x="9168953" y="3734239"/>
            <a:chExt cx="1195388" cy="3208368"/>
          </a:xfrm>
          <a:effectLst>
            <a:glow rad="336301">
              <a:srgbClr val="FFFF00"/>
            </a:glo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0D93C4-0B73-A301-67CE-6C51652B566F}"/>
                </a:ext>
              </a:extLst>
            </p:cNvPr>
            <p:cNvSpPr txBox="1"/>
            <p:nvPr/>
          </p:nvSpPr>
          <p:spPr>
            <a:xfrm>
              <a:off x="9168953" y="3734239"/>
              <a:ext cx="1195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+1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88749-571C-1854-FD61-116B9147BF16}"/>
                </a:ext>
              </a:extLst>
            </p:cNvPr>
            <p:cNvSpPr txBox="1"/>
            <p:nvPr/>
          </p:nvSpPr>
          <p:spPr>
            <a:xfrm>
              <a:off x="9168953" y="5299908"/>
              <a:ext cx="1195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425989-264D-C7F2-4F78-46F6C3976F92}"/>
                </a:ext>
              </a:extLst>
            </p:cNvPr>
            <p:cNvSpPr txBox="1"/>
            <p:nvPr/>
          </p:nvSpPr>
          <p:spPr>
            <a:xfrm>
              <a:off x="9168954" y="6419387"/>
              <a:ext cx="1195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75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568F-D80B-6DEB-7C14-5201D553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754"/>
            <a:ext cx="10515600" cy="1325563"/>
          </a:xfrm>
        </p:spPr>
        <p:txBody>
          <a:bodyPr/>
          <a:lstStyle/>
          <a:p>
            <a:r>
              <a:rPr lang="en-US" dirty="0"/>
              <a:t>Issue: Overparameterization/Overfitting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288B2-AEF2-100D-17F6-6AB20B73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993"/>
            <a:ext cx="10515600" cy="4351338"/>
          </a:xfrm>
        </p:spPr>
        <p:txBody>
          <a:bodyPr/>
          <a:lstStyle/>
          <a:p>
            <a:r>
              <a:rPr lang="en-US" dirty="0"/>
              <a:t>There are </a:t>
            </a:r>
            <a:r>
              <a:rPr lang="en-US" b="1" dirty="0"/>
              <a:t>tons </a:t>
            </a:r>
            <a:r>
              <a:rPr lang="en-US" dirty="0"/>
              <a:t>of possible bigrams...it’s very likely that a few of them are said only once.</a:t>
            </a:r>
            <a:endParaRPr lang="en-US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7C18FA-9BBA-59CA-76A0-40D32E79B18C}"/>
              </a:ext>
            </a:extLst>
          </p:cNvPr>
          <p:cNvGrpSpPr/>
          <p:nvPr/>
        </p:nvGrpSpPr>
        <p:grpSpPr>
          <a:xfrm>
            <a:off x="105566" y="2454441"/>
            <a:ext cx="2589257" cy="4403559"/>
            <a:chOff x="105566" y="2454441"/>
            <a:chExt cx="2589257" cy="440355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A5AE09-EC58-339D-7AAB-73753C020C23}"/>
                </a:ext>
              </a:extLst>
            </p:cNvPr>
            <p:cNvGrpSpPr/>
            <p:nvPr/>
          </p:nvGrpSpPr>
          <p:grpSpPr>
            <a:xfrm>
              <a:off x="105566" y="5126204"/>
              <a:ext cx="2573172" cy="1731796"/>
              <a:chOff x="105566" y="5126204"/>
              <a:chExt cx="2573172" cy="173179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6D0C77-2255-1F50-DBE7-F1E479177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5126204"/>
                <a:ext cx="1107905" cy="157665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DA62A0-7357-F918-D6BE-0644245C1E9F}"/>
                  </a:ext>
                </a:extLst>
              </p:cNvPr>
              <p:cNvSpPr txBox="1"/>
              <p:nvPr/>
            </p:nvSpPr>
            <p:spPr>
              <a:xfrm>
                <a:off x="105566" y="6488668"/>
                <a:ext cx="2573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Politician</a:t>
                </a:r>
              </a:p>
            </p:txBody>
          </p:sp>
        </p:grpSp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E4FCC091-AF95-5EAE-FD48-9AE80BEEFB38}"/>
                </a:ext>
              </a:extLst>
            </p:cNvPr>
            <p:cNvSpPr/>
            <p:nvPr/>
          </p:nvSpPr>
          <p:spPr>
            <a:xfrm>
              <a:off x="254395" y="2454441"/>
              <a:ext cx="2440428" cy="2671763"/>
            </a:xfrm>
            <a:prstGeom prst="wedgeRoundRectCallout">
              <a:avLst>
                <a:gd name="adj1" fmla="val -12998"/>
                <a:gd name="adj2" fmla="val 62483"/>
                <a:gd name="adj3" fmla="val 16667"/>
              </a:avLst>
            </a:prstGeom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The disparate impact of climate change is stifling the American Dream for undocumented workers!  </a:t>
              </a:r>
            </a:p>
            <a:p>
              <a:pPr algn="ctr"/>
              <a:r>
                <a:rPr lang="en-US" sz="2000" dirty="0"/>
                <a:t>Also, did I tell you about the apple orchard?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6BF372-6B25-8DC6-9878-7D2D346E6D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009061"/>
              </p:ext>
            </p:extLst>
          </p:nvPr>
        </p:nvGraphicFramePr>
        <p:xfrm>
          <a:off x="2798773" y="2835052"/>
          <a:ext cx="3458100" cy="4040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747">
                  <a:extLst>
                    <a:ext uri="{9D8B030D-6E8A-4147-A177-3AD203B41FA5}">
                      <a16:colId xmlns:a16="http://schemas.microsoft.com/office/drawing/2014/main" val="1006382306"/>
                    </a:ext>
                  </a:extLst>
                </a:gridCol>
                <a:gridCol w="1254353">
                  <a:extLst>
                    <a:ext uri="{9D8B030D-6E8A-4147-A177-3AD203B41FA5}">
                      <a16:colId xmlns:a16="http://schemas.microsoft.com/office/drawing/2014/main" val="385883114"/>
                    </a:ext>
                  </a:extLst>
                </a:gridCol>
              </a:tblGrid>
              <a:tr h="557610">
                <a:tc>
                  <a:txBody>
                    <a:bodyPr/>
                    <a:lstStyle/>
                    <a:p>
                      <a:r>
                        <a:rPr lang="en-US" sz="1600" dirty="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Likelihood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749695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Illegal Immigrant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70644"/>
                  </a:ext>
                </a:extLst>
              </a:tr>
              <a:tr h="557610">
                <a:tc>
                  <a:txBody>
                    <a:bodyPr/>
                    <a:lstStyle/>
                    <a:p>
                      <a:r>
                        <a:rPr lang="en-US" sz="1600" dirty="0"/>
                        <a:t>Undocumented Worker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12740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Estate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333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Death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97362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Apple Orchard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100330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American Dream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204893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Tax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60722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Dream Estate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36484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Climate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4771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6D5FB09-EC08-877E-BD94-0AE6C6F8DE2B}"/>
              </a:ext>
            </a:extLst>
          </p:cNvPr>
          <p:cNvSpPr txBox="1"/>
          <p:nvPr/>
        </p:nvSpPr>
        <p:spPr>
          <a:xfrm>
            <a:off x="5257795" y="4899908"/>
            <a:ext cx="1403539" cy="646331"/>
          </a:xfrm>
          <a:prstGeom prst="rect">
            <a:avLst/>
          </a:prstGeom>
          <a:noFill/>
          <a:effectLst>
            <a:glow rad="968424">
              <a:schemeClr val="accent4">
                <a:satMod val="1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+1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9CDD6D2D-D2B6-4667-16DB-AAC9E117B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388096"/>
              </p:ext>
            </p:extLst>
          </p:nvPr>
        </p:nvGraphicFramePr>
        <p:xfrm>
          <a:off x="6263552" y="2817832"/>
          <a:ext cx="3458100" cy="404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747">
                  <a:extLst>
                    <a:ext uri="{9D8B030D-6E8A-4147-A177-3AD203B41FA5}">
                      <a16:colId xmlns:a16="http://schemas.microsoft.com/office/drawing/2014/main" val="1006382306"/>
                    </a:ext>
                  </a:extLst>
                </a:gridCol>
                <a:gridCol w="1254353">
                  <a:extLst>
                    <a:ext uri="{9D8B030D-6E8A-4147-A177-3AD203B41FA5}">
                      <a16:colId xmlns:a16="http://schemas.microsoft.com/office/drawing/2014/main" val="385883114"/>
                    </a:ext>
                  </a:extLst>
                </a:gridCol>
              </a:tblGrid>
              <a:tr h="614808">
                <a:tc>
                  <a:txBody>
                    <a:bodyPr/>
                    <a:lstStyle/>
                    <a:p>
                      <a:r>
                        <a:rPr lang="en-US" sz="1600" dirty="0"/>
                        <a:t>Bigram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Likelihood Score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49695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Illegal Immigrant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270644"/>
                  </a:ext>
                </a:extLst>
              </a:tr>
              <a:tr h="614808">
                <a:tc>
                  <a:txBody>
                    <a:bodyPr/>
                    <a:lstStyle/>
                    <a:p>
                      <a:r>
                        <a:rPr lang="en-US" sz="1600" dirty="0"/>
                        <a:t>Undocumented Worker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412740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Estate Tax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92333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Death Tax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61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097362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Apple Orchard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100330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American Dream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204893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Tax Cut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60722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Dream Estate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36484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Climate Change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77102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F165B057-3476-FD0D-AB90-F26899BEEB11}"/>
              </a:ext>
            </a:extLst>
          </p:cNvPr>
          <p:cNvGrpSpPr/>
          <p:nvPr/>
        </p:nvGrpSpPr>
        <p:grpSpPr>
          <a:xfrm>
            <a:off x="9825602" y="2835052"/>
            <a:ext cx="2573172" cy="3945379"/>
            <a:chOff x="9825602" y="2835052"/>
            <a:chExt cx="2573172" cy="39453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DA5706-1447-B838-9D0C-FAD312C7182A}"/>
                </a:ext>
              </a:extLst>
            </p:cNvPr>
            <p:cNvGrpSpPr/>
            <p:nvPr/>
          </p:nvGrpSpPr>
          <p:grpSpPr>
            <a:xfrm>
              <a:off x="9825602" y="5048635"/>
              <a:ext cx="2573172" cy="1731796"/>
              <a:chOff x="105566" y="5126204"/>
              <a:chExt cx="2573172" cy="173179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963A4C8-F65E-8E54-4786-9F00B3B2F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5126204"/>
                <a:ext cx="1107905" cy="157665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83169C-EED7-F67B-C551-63CB13B82817}"/>
                  </a:ext>
                </a:extLst>
              </p:cNvPr>
              <p:cNvSpPr txBox="1"/>
              <p:nvPr/>
            </p:nvSpPr>
            <p:spPr>
              <a:xfrm>
                <a:off x="105566" y="6488668"/>
                <a:ext cx="2573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Politician</a:t>
                </a:r>
              </a:p>
            </p:txBody>
          </p:sp>
        </p:grpSp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2E7A6C15-7AAE-2831-4541-A324448BE616}"/>
                </a:ext>
              </a:extLst>
            </p:cNvPr>
            <p:cNvSpPr/>
            <p:nvPr/>
          </p:nvSpPr>
          <p:spPr>
            <a:xfrm>
              <a:off x="9825602" y="2835052"/>
              <a:ext cx="2416236" cy="2058446"/>
            </a:xfrm>
            <a:prstGeom prst="wedgeRoundRectCallout">
              <a:avLst>
                <a:gd name="adj1" fmla="val -6516"/>
                <a:gd name="adj2" fmla="val 68727"/>
                <a:gd name="adj3" fmla="val 16667"/>
              </a:avLst>
            </a:prstGeom>
            <a:solidFill>
              <a:srgbClr val="7030A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Illegal immigrants working in, say, apple orchards, are taking jobs from US citizens.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05149BD-FBA8-DCD8-1CFA-E55443540A6E}"/>
              </a:ext>
            </a:extLst>
          </p:cNvPr>
          <p:cNvSpPr txBox="1"/>
          <p:nvPr/>
        </p:nvSpPr>
        <p:spPr>
          <a:xfrm>
            <a:off x="7686675" y="1843088"/>
            <a:ext cx="397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This person would be labeled as very likely a Democrat...</a:t>
            </a:r>
          </a:p>
        </p:txBody>
      </p:sp>
    </p:spTree>
    <p:extLst>
      <p:ext uri="{BB962C8B-B14F-4D97-AF65-F5344CB8AC3E}">
        <p14:creationId xmlns:p14="http://schemas.microsoft.com/office/powerpoint/2010/main" val="2876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F42B-2F14-1082-5404-4F039D46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Leave out self and rare bigrams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6D93B-4CA5-176E-30EF-7DE93A23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 to bigrams that are: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used at least 100 times,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used in at least 10 unique speaker-sessions (of Congress),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used at least 10 times in one session</a:t>
            </a:r>
          </a:p>
          <a:p>
            <a:r>
              <a:rPr lang="en-US" dirty="0"/>
              <a:t>Leave my own speech out of the predictor.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E.g., say Politician A has a catchphrase that only a few people use.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Using that catchphrase puts a lot of emphasis on a little data.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Don’t include it when classifying Politician A.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FB8995-A3B2-85C8-E809-9F78CF2BA5E0}"/>
              </a:ext>
            </a:extLst>
          </p:cNvPr>
          <p:cNvGrpSpPr/>
          <p:nvPr/>
        </p:nvGrpSpPr>
        <p:grpSpPr>
          <a:xfrm>
            <a:off x="9406728" y="3586330"/>
            <a:ext cx="2589257" cy="3057358"/>
            <a:chOff x="9406728" y="3586330"/>
            <a:chExt cx="2589257" cy="30573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CAC142-C568-1753-E745-BEF325390CE8}"/>
                </a:ext>
              </a:extLst>
            </p:cNvPr>
            <p:cNvGrpSpPr/>
            <p:nvPr/>
          </p:nvGrpSpPr>
          <p:grpSpPr>
            <a:xfrm>
              <a:off x="9406728" y="4911892"/>
              <a:ext cx="2573172" cy="1731796"/>
              <a:chOff x="105566" y="5126204"/>
              <a:chExt cx="2573172" cy="173179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DFF87C7-1D8F-4F9B-1D88-CB3F11496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5126204"/>
                <a:ext cx="1107905" cy="157665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EA3649-AF3E-0D86-C675-73878DFA7744}"/>
                  </a:ext>
                </a:extLst>
              </p:cNvPr>
              <p:cNvSpPr txBox="1"/>
              <p:nvPr/>
            </p:nvSpPr>
            <p:spPr>
              <a:xfrm>
                <a:off x="105566" y="6488668"/>
                <a:ext cx="2573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Politician A</a:t>
                </a:r>
              </a:p>
            </p:txBody>
          </p:sp>
        </p:grpSp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6A2383A3-A96B-BC18-95FA-D1FE1A81B322}"/>
                </a:ext>
              </a:extLst>
            </p:cNvPr>
            <p:cNvSpPr/>
            <p:nvPr/>
          </p:nvSpPr>
          <p:spPr>
            <a:xfrm>
              <a:off x="10029825" y="3586330"/>
              <a:ext cx="1966160" cy="1028534"/>
            </a:xfrm>
            <a:prstGeom prst="wedgeRoundRectCallout">
              <a:avLst>
                <a:gd name="adj1" fmla="val -17923"/>
                <a:gd name="adj2" fmla="val 97211"/>
                <a:gd name="adj3" fmla="val 16667"/>
              </a:avLst>
            </a:prstGeom>
            <a:solidFill>
              <a:srgbClr val="7030A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Boom! </a:t>
              </a:r>
              <a:r>
                <a:rPr lang="en-US" sz="2000" dirty="0" err="1"/>
                <a:t>Legistlate</a:t>
              </a:r>
              <a:r>
                <a:rPr lang="en-US" sz="2000" dirty="0"/>
                <a:t> it up a notch!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110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8BB8-9425-164D-4DD8-9170A961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Regularization/Penalization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37EA7-B8B8-B7B8-0998-E6DC5D6BF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estimator a “budget” for the number of bigrams it uses.</a:t>
            </a:r>
          </a:p>
          <a:p>
            <a:r>
              <a:rPr lang="en-US" dirty="0"/>
              <a:t>A bigram “costs” more if:</a:t>
            </a:r>
          </a:p>
          <a:p>
            <a:pPr lvl="1"/>
            <a:r>
              <a:rPr lang="en-US" dirty="0"/>
              <a:t>It appears rarely; or</a:t>
            </a:r>
          </a:p>
          <a:p>
            <a:pPr lvl="1"/>
            <a:r>
              <a:rPr lang="en-US" dirty="0"/>
              <a:t>It doesn’t give much signal about Democrat/Republican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A817-6B4D-58EA-9A9A-4BDA92C21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582354"/>
              </p:ext>
            </p:extLst>
          </p:nvPr>
        </p:nvGraphicFramePr>
        <p:xfrm>
          <a:off x="412761" y="3749455"/>
          <a:ext cx="3458100" cy="4040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747">
                  <a:extLst>
                    <a:ext uri="{9D8B030D-6E8A-4147-A177-3AD203B41FA5}">
                      <a16:colId xmlns:a16="http://schemas.microsoft.com/office/drawing/2014/main" val="1006382306"/>
                    </a:ext>
                  </a:extLst>
                </a:gridCol>
                <a:gridCol w="1254353">
                  <a:extLst>
                    <a:ext uri="{9D8B030D-6E8A-4147-A177-3AD203B41FA5}">
                      <a16:colId xmlns:a16="http://schemas.microsoft.com/office/drawing/2014/main" val="385883114"/>
                    </a:ext>
                  </a:extLst>
                </a:gridCol>
              </a:tblGrid>
              <a:tr h="557610">
                <a:tc>
                  <a:txBody>
                    <a:bodyPr/>
                    <a:lstStyle/>
                    <a:p>
                      <a:r>
                        <a:rPr lang="en-US" sz="1600" dirty="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Likelihood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749695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Illegal Immigrant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70644"/>
                  </a:ext>
                </a:extLst>
              </a:tr>
              <a:tr h="557610">
                <a:tc>
                  <a:txBody>
                    <a:bodyPr/>
                    <a:lstStyle/>
                    <a:p>
                      <a:r>
                        <a:rPr lang="en-US" sz="1600" dirty="0"/>
                        <a:t>Undocumented Worker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12740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Estate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2333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Death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097362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Apple Orchard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100330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American Dream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204893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Tax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960722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Dream Estate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36484"/>
                  </a:ext>
                </a:extLst>
              </a:tr>
              <a:tr h="362962">
                <a:tc>
                  <a:txBody>
                    <a:bodyPr/>
                    <a:lstStyle/>
                    <a:p>
                      <a:r>
                        <a:rPr lang="en-US" sz="1600" dirty="0"/>
                        <a:t>Climate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477102"/>
                  </a:ext>
                </a:extLst>
              </a:tr>
            </a:tbl>
          </a:graphicData>
        </a:graphic>
      </p:graphicFrame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A7276A1D-0F55-871C-FE46-85100A8D6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98651"/>
              </p:ext>
            </p:extLst>
          </p:nvPr>
        </p:nvGraphicFramePr>
        <p:xfrm>
          <a:off x="3877540" y="3732235"/>
          <a:ext cx="3458100" cy="404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747">
                  <a:extLst>
                    <a:ext uri="{9D8B030D-6E8A-4147-A177-3AD203B41FA5}">
                      <a16:colId xmlns:a16="http://schemas.microsoft.com/office/drawing/2014/main" val="1006382306"/>
                    </a:ext>
                  </a:extLst>
                </a:gridCol>
                <a:gridCol w="1254353">
                  <a:extLst>
                    <a:ext uri="{9D8B030D-6E8A-4147-A177-3AD203B41FA5}">
                      <a16:colId xmlns:a16="http://schemas.microsoft.com/office/drawing/2014/main" val="385883114"/>
                    </a:ext>
                  </a:extLst>
                </a:gridCol>
              </a:tblGrid>
              <a:tr h="614808">
                <a:tc>
                  <a:txBody>
                    <a:bodyPr/>
                    <a:lstStyle/>
                    <a:p>
                      <a:r>
                        <a:rPr lang="en-US" sz="1600" dirty="0"/>
                        <a:t>Bigram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Likelihood Score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49695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Illegal Immigrant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270644"/>
                  </a:ext>
                </a:extLst>
              </a:tr>
              <a:tr h="614808">
                <a:tc>
                  <a:txBody>
                    <a:bodyPr/>
                    <a:lstStyle/>
                    <a:p>
                      <a:r>
                        <a:rPr lang="en-US" sz="1600" dirty="0"/>
                        <a:t>Undocumented Worker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412740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Estate Tax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92333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Death Tax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61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097362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Apple Orchard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100330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American Dream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204893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Tax Cut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60722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Dream Estate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>
                    <a:solidFill>
                      <a:srgbClr val="F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836484"/>
                  </a:ext>
                </a:extLst>
              </a:tr>
              <a:tr h="351319">
                <a:tc>
                  <a:txBody>
                    <a:bodyPr/>
                    <a:lstStyle/>
                    <a:p>
                      <a:r>
                        <a:rPr lang="en-US" sz="1600" dirty="0"/>
                        <a:t>Climate Change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>
                    <a:solidFill>
                      <a:srgbClr val="F1C6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771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3CD845-4C15-FE18-DE69-989345696096}"/>
              </a:ext>
            </a:extLst>
          </p:cNvPr>
          <p:cNvSpPr txBox="1"/>
          <p:nvPr/>
        </p:nvSpPr>
        <p:spPr>
          <a:xfrm>
            <a:off x="7864464" y="3774301"/>
            <a:ext cx="39147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</a:rPr>
              <a:t>Eg.</a:t>
            </a:r>
            <a:r>
              <a:rPr lang="en-US" sz="2800" dirty="0">
                <a:solidFill>
                  <a:schemeClr val="accent1"/>
                </a:solidFill>
              </a:rPr>
              <a:t> In this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”Apple Orchard” costs a lot to include because it is so rare.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“American Dream” costs a lot to include since both parties use it a lot.</a:t>
            </a:r>
          </a:p>
        </p:txBody>
      </p:sp>
    </p:spTree>
    <p:extLst>
      <p:ext uri="{BB962C8B-B14F-4D97-AF65-F5344CB8AC3E}">
        <p14:creationId xmlns:p14="http://schemas.microsoft.com/office/powerpoint/2010/main" val="23003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6F2E8-CC2F-038D-FBD6-7E1EF25A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interpret the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EB64-34D7-816D-D4AD-81ADB171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just looking for prediction!</a:t>
            </a:r>
          </a:p>
          <a:p>
            <a:r>
              <a:rPr lang="en-US" dirty="0"/>
              <a:t>Then we will interpret how predictive accuracy changes over time.</a:t>
            </a:r>
          </a:p>
        </p:txBody>
      </p:sp>
    </p:spTree>
    <p:extLst>
      <p:ext uri="{BB962C8B-B14F-4D97-AF65-F5344CB8AC3E}">
        <p14:creationId xmlns:p14="http://schemas.microsoft.com/office/powerpoint/2010/main" val="7753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C6D7-8952-AC9C-7AA8-3CB82F45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0382B-F2D8-BCC6-E3E1-42BA6840B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sanity-check, actually train two models: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CDC6B2-62D1-C316-A634-3FD3C565EE7D}"/>
              </a:ext>
            </a:extLst>
          </p:cNvPr>
          <p:cNvGrpSpPr/>
          <p:nvPr/>
        </p:nvGrpSpPr>
        <p:grpSpPr>
          <a:xfrm>
            <a:off x="1233489" y="2456259"/>
            <a:ext cx="3776661" cy="4351338"/>
            <a:chOff x="1233489" y="2456259"/>
            <a:chExt cx="3776661" cy="435133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7C2CF1-27D6-32B8-9151-87FC709A4362}"/>
                </a:ext>
              </a:extLst>
            </p:cNvPr>
            <p:cNvSpPr/>
            <p:nvPr/>
          </p:nvSpPr>
          <p:spPr>
            <a:xfrm>
              <a:off x="2035970" y="4069576"/>
              <a:ext cx="2171700" cy="10858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Bigram-Distribution Model fitting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27D4DD-9FDC-B671-DD78-52C6109BA80F}"/>
                </a:ext>
              </a:extLst>
            </p:cNvPr>
            <p:cNvSpPr txBox="1"/>
            <p:nvPr/>
          </p:nvSpPr>
          <p:spPr>
            <a:xfrm>
              <a:off x="1233489" y="2456259"/>
              <a:ext cx="37766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/>
                  </a:solidFill>
                </a:rPr>
                <a:t>Congressional speeches with correct labels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A1170815-0523-A831-1C4C-83451CF38B2A}"/>
                </a:ext>
              </a:extLst>
            </p:cNvPr>
            <p:cNvSpPr/>
            <p:nvPr/>
          </p:nvSpPr>
          <p:spPr>
            <a:xfrm rot="5400000">
              <a:off x="2907510" y="3605236"/>
              <a:ext cx="495697" cy="375831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FF1D9396-6115-9FDF-F69D-A045731473F4}"/>
                </a:ext>
              </a:extLst>
            </p:cNvPr>
            <p:cNvSpPr/>
            <p:nvPr/>
          </p:nvSpPr>
          <p:spPr>
            <a:xfrm rot="5400000">
              <a:off x="2902546" y="5229646"/>
              <a:ext cx="495697" cy="3758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agnetic Disk 11">
              <a:extLst>
                <a:ext uri="{FF2B5EF4-FFF2-40B4-BE49-F238E27FC236}">
                  <a16:creationId xmlns:a16="http://schemas.microsoft.com/office/drawing/2014/main" id="{F4E00FD6-3A9A-AE25-0D7E-6DDDA893223A}"/>
                </a:ext>
              </a:extLst>
            </p:cNvPr>
            <p:cNvSpPr/>
            <p:nvPr/>
          </p:nvSpPr>
          <p:spPr>
            <a:xfrm>
              <a:off x="2471738" y="5736035"/>
              <a:ext cx="1300162" cy="1071562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Actual Model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7F25E4-7951-FBA7-C6FC-56BE956EF4D5}"/>
              </a:ext>
            </a:extLst>
          </p:cNvPr>
          <p:cNvGrpSpPr/>
          <p:nvPr/>
        </p:nvGrpSpPr>
        <p:grpSpPr>
          <a:xfrm>
            <a:off x="6788945" y="2456258"/>
            <a:ext cx="3776661" cy="4320799"/>
            <a:chOff x="6788945" y="2456258"/>
            <a:chExt cx="3776661" cy="432079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ECD7F18-3867-03A8-D2F3-CB21A9C443DB}"/>
                </a:ext>
              </a:extLst>
            </p:cNvPr>
            <p:cNvSpPr/>
            <p:nvPr/>
          </p:nvSpPr>
          <p:spPr>
            <a:xfrm>
              <a:off x="7591427" y="4069576"/>
              <a:ext cx="2171700" cy="10858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Bigram-Distribution Model fitting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BF338273-DAC4-25D3-FEE7-0D7F7567A495}"/>
                </a:ext>
              </a:extLst>
            </p:cNvPr>
            <p:cNvSpPr/>
            <p:nvPr/>
          </p:nvSpPr>
          <p:spPr>
            <a:xfrm rot="5400000">
              <a:off x="8429428" y="5215359"/>
              <a:ext cx="495697" cy="3758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0985DD-5390-9E99-F1B7-AAA851E82D10}"/>
                </a:ext>
              </a:extLst>
            </p:cNvPr>
            <p:cNvSpPr txBox="1"/>
            <p:nvPr/>
          </p:nvSpPr>
          <p:spPr>
            <a:xfrm>
              <a:off x="6788945" y="2456258"/>
              <a:ext cx="37766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</a:rPr>
                <a:t>Congressional speeches with </a:t>
              </a:r>
              <a:r>
                <a:rPr lang="en-US" sz="2800" b="1" dirty="0">
                  <a:solidFill>
                    <a:schemeClr val="accent2"/>
                  </a:solidFill>
                </a:rPr>
                <a:t>random</a:t>
              </a:r>
              <a:r>
                <a:rPr lang="en-US" sz="2800" dirty="0">
                  <a:solidFill>
                    <a:schemeClr val="accent2"/>
                  </a:solidFill>
                </a:rPr>
                <a:t> labels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1ED7B61-9641-2169-B0A8-23B0596CFB53}"/>
                </a:ext>
              </a:extLst>
            </p:cNvPr>
            <p:cNvSpPr/>
            <p:nvPr/>
          </p:nvSpPr>
          <p:spPr>
            <a:xfrm rot="5400000">
              <a:off x="8429428" y="3603669"/>
              <a:ext cx="495697" cy="375831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agnetic Disk 12">
              <a:extLst>
                <a:ext uri="{FF2B5EF4-FFF2-40B4-BE49-F238E27FC236}">
                  <a16:creationId xmlns:a16="http://schemas.microsoft.com/office/drawing/2014/main" id="{1372771F-E0B3-7FEF-CC8F-C6FCFF909F0D}"/>
                </a:ext>
              </a:extLst>
            </p:cNvPr>
            <p:cNvSpPr/>
            <p:nvPr/>
          </p:nvSpPr>
          <p:spPr>
            <a:xfrm>
              <a:off x="8027194" y="5705495"/>
              <a:ext cx="1300162" cy="1071562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Garbage Model</a:t>
              </a:r>
            </a:p>
          </p:txBody>
        </p:sp>
        <p:pic>
          <p:nvPicPr>
            <p:cNvPr id="10242" name="Picture 2" descr="Trash can - Free miscellaneous icons">
              <a:extLst>
                <a:ext uri="{FF2B5EF4-FFF2-40B4-BE49-F238E27FC236}">
                  <a16:creationId xmlns:a16="http://schemas.microsoft.com/office/drawing/2014/main" id="{C0A5F183-5ADA-E415-88E1-C7BE5F76D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224" y="5196679"/>
              <a:ext cx="1530353" cy="153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801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E609-3CC4-D36B-8671-4FCD4A46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Without Either Solution</a:t>
            </a:r>
            <a:br>
              <a:rPr lang="en-US" dirty="0"/>
            </a:br>
            <a:r>
              <a:rPr lang="en-US" sz="2800" dirty="0"/>
              <a:t>Overparameterization/Overfitting is a concern...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6D6F57-2BC5-A685-14F8-0D28BBCFA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88" y="1739900"/>
            <a:ext cx="9798856" cy="48021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8C95EC-265F-7E88-AC72-2A9EA6837A2B}"/>
              </a:ext>
            </a:extLst>
          </p:cNvPr>
          <p:cNvGrpSpPr/>
          <p:nvPr/>
        </p:nvGrpSpPr>
        <p:grpSpPr>
          <a:xfrm>
            <a:off x="8686813" y="4454505"/>
            <a:ext cx="1316831" cy="762019"/>
            <a:chOff x="8027194" y="5196679"/>
            <a:chExt cx="2313383" cy="1580378"/>
          </a:xfrm>
        </p:grpSpPr>
        <p:sp>
          <p:nvSpPr>
            <p:cNvPr id="5" name="Magnetic Disk 4">
              <a:extLst>
                <a:ext uri="{FF2B5EF4-FFF2-40B4-BE49-F238E27FC236}">
                  <a16:creationId xmlns:a16="http://schemas.microsoft.com/office/drawing/2014/main" id="{F90F9714-59F7-291D-5DB8-294DAF667F3E}"/>
                </a:ext>
              </a:extLst>
            </p:cNvPr>
            <p:cNvSpPr/>
            <p:nvPr/>
          </p:nvSpPr>
          <p:spPr>
            <a:xfrm>
              <a:off x="8027194" y="5705495"/>
              <a:ext cx="1300162" cy="1071562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Garbage Model</a:t>
              </a:r>
            </a:p>
          </p:txBody>
        </p:sp>
        <p:pic>
          <p:nvPicPr>
            <p:cNvPr id="6" name="Picture 2" descr="Trash can - Free miscellaneous icons">
              <a:extLst>
                <a:ext uri="{FF2B5EF4-FFF2-40B4-BE49-F238E27FC236}">
                  <a16:creationId xmlns:a16="http://schemas.microsoft.com/office/drawing/2014/main" id="{C579CFE7-2E2E-A441-964C-78C40FBA7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224" y="5196679"/>
              <a:ext cx="1530353" cy="153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Magnetic Disk 7">
            <a:extLst>
              <a:ext uri="{FF2B5EF4-FFF2-40B4-BE49-F238E27FC236}">
                <a16:creationId xmlns:a16="http://schemas.microsoft.com/office/drawing/2014/main" id="{ACE7ADDB-3036-0890-DC5D-1E269E7A0DA3}"/>
              </a:ext>
            </a:extLst>
          </p:cNvPr>
          <p:cNvSpPr/>
          <p:nvPr/>
        </p:nvSpPr>
        <p:spPr>
          <a:xfrm>
            <a:off x="8686813" y="3902686"/>
            <a:ext cx="800100" cy="449659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Actual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83311-13B4-A0DC-227C-ACEEA6ABD01B}"/>
              </a:ext>
            </a:extLst>
          </p:cNvPr>
          <p:cNvSpPr txBox="1"/>
          <p:nvPr/>
        </p:nvSpPr>
        <p:spPr>
          <a:xfrm>
            <a:off x="8174844" y="487314"/>
            <a:ext cx="365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If we didn’t look at the garbage model, we might conclude that there was a U-shaped thing going on...</a:t>
            </a:r>
          </a:p>
          <a:p>
            <a:pPr algn="ctr"/>
            <a:endParaRPr lang="en-US" sz="2400" dirty="0">
              <a:solidFill>
                <a:schemeClr val="accent1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...but looks like an artifact of overparameterization.</a:t>
            </a:r>
          </a:p>
        </p:txBody>
      </p:sp>
    </p:spTree>
    <p:extLst>
      <p:ext uri="{BB962C8B-B14F-4D97-AF65-F5344CB8AC3E}">
        <p14:creationId xmlns:p14="http://schemas.microsoft.com/office/powerpoint/2010/main" val="1981684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8E4C-72B1-5A1E-08E8-3C47B232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Solution 1 (Leave out self)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413C45-9788-DA10-0805-E075F52AD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308" y="1628774"/>
            <a:ext cx="9815614" cy="48021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FD9757-E22F-873E-B674-8ED4347C82B0}"/>
              </a:ext>
            </a:extLst>
          </p:cNvPr>
          <p:cNvGrpSpPr/>
          <p:nvPr/>
        </p:nvGrpSpPr>
        <p:grpSpPr>
          <a:xfrm>
            <a:off x="8686813" y="4629633"/>
            <a:ext cx="1316831" cy="762019"/>
            <a:chOff x="8027194" y="5196679"/>
            <a:chExt cx="2313383" cy="1580378"/>
          </a:xfrm>
        </p:grpSpPr>
        <p:sp>
          <p:nvSpPr>
            <p:cNvPr id="6" name="Magnetic Disk 5">
              <a:extLst>
                <a:ext uri="{FF2B5EF4-FFF2-40B4-BE49-F238E27FC236}">
                  <a16:creationId xmlns:a16="http://schemas.microsoft.com/office/drawing/2014/main" id="{11F75238-D78F-A722-69C8-E9901E2B5B49}"/>
                </a:ext>
              </a:extLst>
            </p:cNvPr>
            <p:cNvSpPr/>
            <p:nvPr/>
          </p:nvSpPr>
          <p:spPr>
            <a:xfrm>
              <a:off x="8027194" y="5705495"/>
              <a:ext cx="1300162" cy="1071562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Garbage Model</a:t>
              </a:r>
            </a:p>
          </p:txBody>
        </p:sp>
        <p:pic>
          <p:nvPicPr>
            <p:cNvPr id="7" name="Picture 2" descr="Trash can - Free miscellaneous icons">
              <a:extLst>
                <a:ext uri="{FF2B5EF4-FFF2-40B4-BE49-F238E27FC236}">
                  <a16:creationId xmlns:a16="http://schemas.microsoft.com/office/drawing/2014/main" id="{75CA1459-6239-CE03-26A8-0C4691D298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224" y="5196679"/>
              <a:ext cx="1530353" cy="153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Magnetic Disk 7">
            <a:extLst>
              <a:ext uri="{FF2B5EF4-FFF2-40B4-BE49-F238E27FC236}">
                <a16:creationId xmlns:a16="http://schemas.microsoft.com/office/drawing/2014/main" id="{EC94EA83-2245-3DFC-13D3-1ED508337FE7}"/>
              </a:ext>
            </a:extLst>
          </p:cNvPr>
          <p:cNvSpPr/>
          <p:nvPr/>
        </p:nvSpPr>
        <p:spPr>
          <a:xfrm>
            <a:off x="8686813" y="2979341"/>
            <a:ext cx="800100" cy="449659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Actual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29E58-7D1E-F95E-DF21-4668109C03DE}"/>
              </a:ext>
            </a:extLst>
          </p:cNvPr>
          <p:cNvSpPr txBox="1"/>
          <p:nvPr/>
        </p:nvSpPr>
        <p:spPr>
          <a:xfrm>
            <a:off x="8472487" y="404324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Looks like “linguistic polarization” has an uptick starting in the 1990’s.</a:t>
            </a:r>
          </a:p>
        </p:txBody>
      </p:sp>
    </p:spTree>
    <p:extLst>
      <p:ext uri="{BB962C8B-B14F-4D97-AF65-F5344CB8AC3E}">
        <p14:creationId xmlns:p14="http://schemas.microsoft.com/office/powerpoint/2010/main" val="2774732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6C61-2CE7-3BCE-F37C-9B984CD8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Solution 2 (Regularization)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C89FEE-AB80-2180-E50F-0A1E42A57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70" y="1635125"/>
            <a:ext cx="10003929" cy="48577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2F7FD1-F171-73DD-043F-6110CBC73E23}"/>
              </a:ext>
            </a:extLst>
          </p:cNvPr>
          <p:cNvGrpSpPr/>
          <p:nvPr/>
        </p:nvGrpSpPr>
        <p:grpSpPr>
          <a:xfrm>
            <a:off x="8801113" y="4841865"/>
            <a:ext cx="1316831" cy="762019"/>
            <a:chOff x="8027194" y="5196679"/>
            <a:chExt cx="2313383" cy="1580378"/>
          </a:xfrm>
        </p:grpSpPr>
        <p:sp>
          <p:nvSpPr>
            <p:cNvPr id="6" name="Magnetic Disk 5">
              <a:extLst>
                <a:ext uri="{FF2B5EF4-FFF2-40B4-BE49-F238E27FC236}">
                  <a16:creationId xmlns:a16="http://schemas.microsoft.com/office/drawing/2014/main" id="{A3EC9466-EAE4-605B-C9AD-615D8DE35B28}"/>
                </a:ext>
              </a:extLst>
            </p:cNvPr>
            <p:cNvSpPr/>
            <p:nvPr/>
          </p:nvSpPr>
          <p:spPr>
            <a:xfrm>
              <a:off x="8027194" y="5705495"/>
              <a:ext cx="1300162" cy="1071562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Garbage Model</a:t>
              </a:r>
            </a:p>
          </p:txBody>
        </p:sp>
        <p:pic>
          <p:nvPicPr>
            <p:cNvPr id="7" name="Picture 2" descr="Trash can - Free miscellaneous icons">
              <a:extLst>
                <a:ext uri="{FF2B5EF4-FFF2-40B4-BE49-F238E27FC236}">
                  <a16:creationId xmlns:a16="http://schemas.microsoft.com/office/drawing/2014/main" id="{83490406-D135-DFC7-0311-4767819D1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224" y="5196679"/>
              <a:ext cx="1530353" cy="153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Magnetic Disk 7">
            <a:extLst>
              <a:ext uri="{FF2B5EF4-FFF2-40B4-BE49-F238E27FC236}">
                <a16:creationId xmlns:a16="http://schemas.microsoft.com/office/drawing/2014/main" id="{F16173E3-BF0C-6C97-FC25-08440500DB9F}"/>
              </a:ext>
            </a:extLst>
          </p:cNvPr>
          <p:cNvSpPr/>
          <p:nvPr/>
        </p:nvSpPr>
        <p:spPr>
          <a:xfrm>
            <a:off x="8801113" y="3417293"/>
            <a:ext cx="800100" cy="449659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Actual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112CD-2380-4CE7-9A6F-742C91BA0957}"/>
              </a:ext>
            </a:extLst>
          </p:cNvPr>
          <p:cNvSpPr txBox="1"/>
          <p:nvPr/>
        </p:nvSpPr>
        <p:spPr>
          <a:xfrm>
            <a:off x="8472487" y="404324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Looks like “linguistic polarization” has an uptick starting in the 1990’s.</a:t>
            </a:r>
          </a:p>
        </p:txBody>
      </p:sp>
    </p:spTree>
    <p:extLst>
      <p:ext uri="{BB962C8B-B14F-4D97-AF65-F5344CB8AC3E}">
        <p14:creationId xmlns:p14="http://schemas.microsoft.com/office/powerpoint/2010/main" val="3894671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6D095-4485-4D1C-003C-051DBB02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accurately can you predict party affiliation after a minute?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B21ABE-A462-A86C-CB2B-1CC61286F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12" y="1690688"/>
            <a:ext cx="10123114" cy="5030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47B2F0-5FD3-28CA-BAED-519AA9A5398D}"/>
              </a:ext>
            </a:extLst>
          </p:cNvPr>
          <p:cNvSpPr txBox="1"/>
          <p:nvPr/>
        </p:nvSpPr>
        <p:spPr>
          <a:xfrm>
            <a:off x="9458325" y="2671763"/>
            <a:ext cx="207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2007-2008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EC63B-9148-4C74-E7EF-B0B6BFE3127C}"/>
              </a:ext>
            </a:extLst>
          </p:cNvPr>
          <p:cNvSpPr txBox="1"/>
          <p:nvPr/>
        </p:nvSpPr>
        <p:spPr>
          <a:xfrm>
            <a:off x="9282112" y="4206124"/>
            <a:ext cx="207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1989-1990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F30E7-3E55-A7D9-EB0E-3FF301BA55BD}"/>
              </a:ext>
            </a:extLst>
          </p:cNvPr>
          <p:cNvSpPr txBox="1"/>
          <p:nvPr/>
        </p:nvSpPr>
        <p:spPr>
          <a:xfrm>
            <a:off x="9282112" y="4936479"/>
            <a:ext cx="2071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1873-1874</a:t>
            </a:r>
          </a:p>
        </p:txBody>
      </p:sp>
    </p:spTree>
    <p:extLst>
      <p:ext uri="{BB962C8B-B14F-4D97-AF65-F5344CB8AC3E}">
        <p14:creationId xmlns:p14="http://schemas.microsoft.com/office/powerpoint/2010/main" val="243621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7055-705C-2494-DB3D-9FF4D8DE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493F9-2790-0DF7-9B9C-863F449A8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as data</a:t>
            </a:r>
          </a:p>
        </p:txBody>
      </p:sp>
    </p:spTree>
    <p:extLst>
      <p:ext uri="{BB962C8B-B14F-4D97-AF65-F5344CB8AC3E}">
        <p14:creationId xmlns:p14="http://schemas.microsoft.com/office/powerpoint/2010/main" val="3637420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A715-8DC9-F21A-0058-3BFF7FB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we said we weren’t going to interpret the model, but...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E476-A78C-B533-AA25-4D59F3D6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kind of interesting to look at the most informative bigrams by era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23AAEA-E619-7D0D-615A-27ECE1367C0B}"/>
              </a:ext>
            </a:extLst>
          </p:cNvPr>
          <p:cNvGrpSpPr/>
          <p:nvPr/>
        </p:nvGrpSpPr>
        <p:grpSpPr>
          <a:xfrm>
            <a:off x="366711" y="2432844"/>
            <a:ext cx="5606571" cy="4321641"/>
            <a:chOff x="366711" y="2432844"/>
            <a:chExt cx="5606571" cy="4321641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69E814C5-E4E1-8F4F-A939-CB73D0D68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11" y="2432844"/>
              <a:ext cx="5606571" cy="387905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995D3E-4A51-846C-6282-B4854B515C88}"/>
                </a:ext>
              </a:extLst>
            </p:cNvPr>
            <p:cNvSpPr txBox="1"/>
            <p:nvPr/>
          </p:nvSpPr>
          <p:spPr>
            <a:xfrm>
              <a:off x="1603771" y="6231265"/>
              <a:ext cx="2859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1887-1888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2BE4F9-1128-2CF1-699F-ABA46E351C86}"/>
              </a:ext>
            </a:extLst>
          </p:cNvPr>
          <p:cNvGrpSpPr/>
          <p:nvPr/>
        </p:nvGrpSpPr>
        <p:grpSpPr>
          <a:xfrm>
            <a:off x="3236667" y="4295776"/>
            <a:ext cx="7456063" cy="1923885"/>
            <a:chOff x="3236667" y="4295776"/>
            <a:chExt cx="7456063" cy="19238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2DD6E4A-D7AB-E3FD-1D29-800A600044D6}"/>
                </a:ext>
              </a:extLst>
            </p:cNvPr>
            <p:cNvSpPr/>
            <p:nvPr/>
          </p:nvSpPr>
          <p:spPr>
            <a:xfrm>
              <a:off x="3236668" y="5542453"/>
              <a:ext cx="1800225" cy="677208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1672F4-3375-1E32-1771-E5196051B946}"/>
                </a:ext>
              </a:extLst>
            </p:cNvPr>
            <p:cNvSpPr/>
            <p:nvPr/>
          </p:nvSpPr>
          <p:spPr>
            <a:xfrm>
              <a:off x="3236668" y="4768056"/>
              <a:ext cx="1800225" cy="357188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F1435E8-723D-1E87-D49B-AA7F51E5FC78}"/>
                </a:ext>
              </a:extLst>
            </p:cNvPr>
            <p:cNvSpPr/>
            <p:nvPr/>
          </p:nvSpPr>
          <p:spPr>
            <a:xfrm>
              <a:off x="3236667" y="4295776"/>
              <a:ext cx="1800225" cy="240108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C76BDE-0633-AF41-9339-BDFEC360622D}"/>
                </a:ext>
              </a:extLst>
            </p:cNvPr>
            <p:cNvSpPr txBox="1"/>
            <p:nvPr/>
          </p:nvSpPr>
          <p:spPr>
            <a:xfrm>
              <a:off x="7077992" y="5542453"/>
              <a:ext cx="3614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Tariff Stuff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9411DF-62E0-6263-3F2A-E2B10645D0BB}"/>
                </a:ext>
              </a:extLst>
            </p:cNvPr>
            <p:cNvGrpSpPr/>
            <p:nvPr/>
          </p:nvGrpSpPr>
          <p:grpSpPr>
            <a:xfrm>
              <a:off x="5036891" y="4415830"/>
              <a:ext cx="2041101" cy="1617094"/>
              <a:chOff x="5036891" y="4415830"/>
              <a:chExt cx="2041101" cy="161709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51C47F-CD20-F3CF-1A29-5E82B779EC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36892" y="4415830"/>
                <a:ext cx="2041100" cy="139567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A618D0-A318-6ECB-E4ED-38C0B35C4869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5036892" y="5056135"/>
                <a:ext cx="2041100" cy="747928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CC3A731-BD4B-7419-26F9-6FA6A2B1C858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>
                <a:off x="5036891" y="5804063"/>
                <a:ext cx="2041101" cy="228861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5C3F0F-EE2C-691A-0331-6F3548D1210C}"/>
              </a:ext>
            </a:extLst>
          </p:cNvPr>
          <p:cNvGrpSpPr/>
          <p:nvPr/>
        </p:nvGrpSpPr>
        <p:grpSpPr>
          <a:xfrm>
            <a:off x="366710" y="3028950"/>
            <a:ext cx="10248903" cy="2096294"/>
            <a:chOff x="366710" y="3028950"/>
            <a:chExt cx="10248903" cy="209629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FCDF18-DCA3-73B6-2BFA-961E8A2CB2A5}"/>
                </a:ext>
              </a:extLst>
            </p:cNvPr>
            <p:cNvSpPr/>
            <p:nvPr/>
          </p:nvSpPr>
          <p:spPr>
            <a:xfrm>
              <a:off x="366710" y="3716337"/>
              <a:ext cx="1800225" cy="57943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FF76B30-CF24-0E1E-DCDE-53C7826B56F4}"/>
                </a:ext>
              </a:extLst>
            </p:cNvPr>
            <p:cNvSpPr/>
            <p:nvPr/>
          </p:nvSpPr>
          <p:spPr>
            <a:xfrm>
              <a:off x="366710" y="4768056"/>
              <a:ext cx="1800225" cy="35718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586748-59DA-8063-AAB7-3621F7AB1C78}"/>
                </a:ext>
              </a:extLst>
            </p:cNvPr>
            <p:cNvSpPr txBox="1"/>
            <p:nvPr/>
          </p:nvSpPr>
          <p:spPr>
            <a:xfrm>
              <a:off x="7000875" y="3028950"/>
              <a:ext cx="3614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Post-Civil War Issues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920CD2-B226-14C9-FBC8-ED008565B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074" y="3271016"/>
              <a:ext cx="4868918" cy="6245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CC0336-E5B5-7BA2-A237-C222C54A1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074" y="3300666"/>
              <a:ext cx="4868918" cy="14548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75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29AC76FA-B28F-E1F9-6135-393EF284B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2" y="2456507"/>
            <a:ext cx="6186428" cy="3879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4EA715-8DC9-F21A-0058-3BFF7FB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we said we weren’t going to interpret the model, but...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E476-A78C-B533-AA25-4D59F3D6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kind of interesting to look at the most informative bigrams by era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95D3E-4A51-846C-6282-B4854B515C88}"/>
              </a:ext>
            </a:extLst>
          </p:cNvPr>
          <p:cNvSpPr txBox="1"/>
          <p:nvPr/>
        </p:nvSpPr>
        <p:spPr>
          <a:xfrm>
            <a:off x="1806725" y="6231265"/>
            <a:ext cx="285988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1987-1988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D566C9-BF79-B337-EE3C-2461F18C3139}"/>
              </a:ext>
            </a:extLst>
          </p:cNvPr>
          <p:cNvGrpSpPr/>
          <p:nvPr/>
        </p:nvGrpSpPr>
        <p:grpSpPr>
          <a:xfrm>
            <a:off x="366709" y="3028950"/>
            <a:ext cx="11825290" cy="1384995"/>
            <a:chOff x="366709" y="3028950"/>
            <a:chExt cx="11825290" cy="138499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AFCDF18-DCA3-73B6-2BFA-961E8A2CB2A5}"/>
                </a:ext>
              </a:extLst>
            </p:cNvPr>
            <p:cNvSpPr/>
            <p:nvPr/>
          </p:nvSpPr>
          <p:spPr>
            <a:xfrm>
              <a:off x="366709" y="3268017"/>
              <a:ext cx="1800225" cy="35718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586748-59DA-8063-AAB7-3621F7AB1C78}"/>
                </a:ext>
              </a:extLst>
            </p:cNvPr>
            <p:cNvSpPr txBox="1"/>
            <p:nvPr/>
          </p:nvSpPr>
          <p:spPr>
            <a:xfrm>
              <a:off x="7000874" y="3028950"/>
              <a:ext cx="51911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Bork</a:t>
              </a:r>
              <a:r>
                <a:rPr lang="en-US" sz="2800" dirty="0">
                  <a:solidFill>
                    <a:srgbClr val="FF0000"/>
                  </a:solidFill>
                </a:rPr>
                <a:t> was a Republican nominee for Supreme Court who was voted down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920CD2-B226-14C9-FBC8-ED008565B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074" y="3271016"/>
              <a:ext cx="4868918" cy="2038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EE2E86-10E8-3006-1F99-8E9CA0F1FD47}"/>
              </a:ext>
            </a:extLst>
          </p:cNvPr>
          <p:cNvGrpSpPr/>
          <p:nvPr/>
        </p:nvGrpSpPr>
        <p:grpSpPr>
          <a:xfrm>
            <a:off x="366708" y="3609821"/>
            <a:ext cx="11659064" cy="2758508"/>
            <a:chOff x="366708" y="3609821"/>
            <a:chExt cx="11659064" cy="275850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2DD6E4A-D7AB-E3FD-1D29-800A600044D6}"/>
                </a:ext>
              </a:extLst>
            </p:cNvPr>
            <p:cNvSpPr/>
            <p:nvPr/>
          </p:nvSpPr>
          <p:spPr>
            <a:xfrm>
              <a:off x="366708" y="3609821"/>
              <a:ext cx="1838785" cy="357188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F1435E8-723D-1E87-D49B-AA7F51E5FC78}"/>
                </a:ext>
              </a:extLst>
            </p:cNvPr>
            <p:cNvSpPr/>
            <p:nvPr/>
          </p:nvSpPr>
          <p:spPr>
            <a:xfrm>
              <a:off x="3275226" y="4485384"/>
              <a:ext cx="1800225" cy="360857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C76BDE-0633-AF41-9339-BDFEC360622D}"/>
                </a:ext>
              </a:extLst>
            </p:cNvPr>
            <p:cNvSpPr txBox="1"/>
            <p:nvPr/>
          </p:nvSpPr>
          <p:spPr>
            <a:xfrm>
              <a:off x="7116551" y="4552447"/>
              <a:ext cx="490922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accent1"/>
                  </a:solidFill>
                </a:rPr>
                <a:t>Contra Aid </a:t>
              </a:r>
              <a:r>
                <a:rPr lang="en-US" sz="2800" dirty="0">
                  <a:solidFill>
                    <a:schemeClr val="accent1"/>
                  </a:solidFill>
                </a:rPr>
                <a:t>was a complicated scheme to fund “</a:t>
              </a:r>
              <a:r>
                <a:rPr lang="en-US" sz="2800" b="1" dirty="0">
                  <a:solidFill>
                    <a:schemeClr val="accent1"/>
                  </a:solidFill>
                </a:rPr>
                <a:t>freedom fighters</a:t>
              </a:r>
              <a:r>
                <a:rPr lang="en-US" sz="2800" dirty="0">
                  <a:solidFill>
                    <a:schemeClr val="accent1"/>
                  </a:solidFill>
                </a:rPr>
                <a:t>” in Nicaragua with arms sales to Iran (which was illegal)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79411DF-62E0-6263-3F2A-E2B10645D0BB}"/>
                </a:ext>
              </a:extLst>
            </p:cNvPr>
            <p:cNvGrpSpPr/>
            <p:nvPr/>
          </p:nvGrpSpPr>
          <p:grpSpPr>
            <a:xfrm>
              <a:off x="2279406" y="3784284"/>
              <a:ext cx="4837145" cy="1676104"/>
              <a:chOff x="2279406" y="3784284"/>
              <a:chExt cx="4837145" cy="167610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251C47F-CD20-F3CF-1A29-5E82B779EC2C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2279406" y="3816688"/>
                <a:ext cx="4837145" cy="164370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A618D0-A318-6ECB-E4ED-38C0B35C4869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5075451" y="3784284"/>
                <a:ext cx="2041100" cy="167610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CC3A731-BD4B-7419-26F9-6FA6A2B1C858}"/>
                  </a:ext>
                </a:extLst>
              </p:cNvPr>
              <p:cNvCxnSpPr>
                <a:cxnSpLocks/>
                <a:stCxn id="13" idx="1"/>
                <a:endCxn id="12" idx="3"/>
              </p:cNvCxnSpPr>
              <p:nvPr/>
            </p:nvCxnSpPr>
            <p:spPr>
              <a:xfrm flipH="1" flipV="1">
                <a:off x="5075451" y="4665813"/>
                <a:ext cx="2041100" cy="794575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516F52B-86E6-FD72-4D0D-E0F92BD3EB0C}"/>
                </a:ext>
              </a:extLst>
            </p:cNvPr>
            <p:cNvSpPr/>
            <p:nvPr/>
          </p:nvSpPr>
          <p:spPr>
            <a:xfrm>
              <a:off x="3236667" y="3609821"/>
              <a:ext cx="1800225" cy="357188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76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A715-8DC9-F21A-0058-3BFF7FB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we said we weren’t going to interpret the model, but...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E476-A78C-B533-AA25-4D59F3D6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kind of interesting to look at the most informative bigrams by era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95D3E-4A51-846C-6282-B4854B515C88}"/>
              </a:ext>
            </a:extLst>
          </p:cNvPr>
          <p:cNvSpPr txBox="1"/>
          <p:nvPr/>
        </p:nvSpPr>
        <p:spPr>
          <a:xfrm>
            <a:off x="1845284" y="6231265"/>
            <a:ext cx="2859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2015-2016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86748-59DA-8063-AAB7-3621F7AB1C78}"/>
              </a:ext>
            </a:extLst>
          </p:cNvPr>
          <p:cNvSpPr txBox="1"/>
          <p:nvPr/>
        </p:nvSpPr>
        <p:spPr>
          <a:xfrm>
            <a:off x="6975598" y="2598348"/>
            <a:ext cx="5191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Republican-coded issues: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“Radical Islam”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“Al Qaeda”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“Religious Freedom”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1435E8-723D-1E87-D49B-AA7F51E5FC78}"/>
              </a:ext>
            </a:extLst>
          </p:cNvPr>
          <p:cNvSpPr/>
          <p:nvPr/>
        </p:nvSpPr>
        <p:spPr>
          <a:xfrm>
            <a:off x="3275226" y="4485384"/>
            <a:ext cx="1800225" cy="3608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16F52B-86E6-FD72-4D0D-E0F92BD3EB0C}"/>
              </a:ext>
            </a:extLst>
          </p:cNvPr>
          <p:cNvSpPr/>
          <p:nvPr/>
        </p:nvSpPr>
        <p:spPr>
          <a:xfrm>
            <a:off x="3236667" y="3609821"/>
            <a:ext cx="1800225" cy="35718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1B3CD5-7C59-8BCD-A919-3D1FE615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7" y="2457450"/>
            <a:ext cx="6081890" cy="3864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8AF6B-6870-E125-1DEC-E09A26DEF4E3}"/>
              </a:ext>
            </a:extLst>
          </p:cNvPr>
          <p:cNvSpPr txBox="1"/>
          <p:nvPr/>
        </p:nvSpPr>
        <p:spPr>
          <a:xfrm>
            <a:off x="6975598" y="4365893"/>
            <a:ext cx="5191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Democrat-coded issues: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“Climate Change”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“Affordable Care”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“Gun Violence”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9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A1C4-4857-DF97-20B7-B38E93DCA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 from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B2BD2-22DF-2E1F-7C3D-7AD5879B4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“distribution of bigrams” model isn’t a great model, but it does seem to have some predictive power.</a:t>
            </a:r>
          </a:p>
          <a:p>
            <a:r>
              <a:rPr lang="en-US" dirty="0"/>
              <a:t>Overparameterization is an issue, but isn’t </a:t>
            </a:r>
            <a:r>
              <a:rPr lang="en-US" i="1" dirty="0"/>
              <a:t>that</a:t>
            </a:r>
            <a:r>
              <a:rPr lang="en-US" dirty="0"/>
              <a:t> tricky to fix.</a:t>
            </a:r>
          </a:p>
          <a:p>
            <a:endParaRPr lang="en-US" dirty="0"/>
          </a:p>
          <a:p>
            <a:r>
              <a:rPr lang="en-US" dirty="0"/>
              <a:t>Polarization in Congressional speech seems to be up since the 90’s.</a:t>
            </a:r>
          </a:p>
        </p:txBody>
      </p:sp>
    </p:spTree>
    <p:extLst>
      <p:ext uri="{BB962C8B-B14F-4D97-AF65-F5344CB8AC3E}">
        <p14:creationId xmlns:p14="http://schemas.microsoft.com/office/powerpoint/2010/main" val="2597080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4ACE-25DD-8B04-9D95-7FB1244A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29ADC-35E5-CAAE-E327-150678493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Embeddings!</a:t>
            </a:r>
          </a:p>
        </p:txBody>
      </p:sp>
    </p:spTree>
    <p:extLst>
      <p:ext uri="{BB962C8B-B14F-4D97-AF65-F5344CB8AC3E}">
        <p14:creationId xmlns:p14="http://schemas.microsoft.com/office/powerpoint/2010/main" val="3992616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AAFE-6FA5-53AF-4BDC-8517B7E9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6A3D-2FA5-234E-D42E-18DC77B48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9788" cy="4351338"/>
          </a:xfrm>
        </p:spPr>
        <p:txBody>
          <a:bodyPr/>
          <a:lstStyle/>
          <a:p>
            <a:r>
              <a:rPr lang="en-US" dirty="0"/>
              <a:t>Turn words into lists of numbers.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is useful if you want to, say, plug them into neural networks later.</a:t>
            </a:r>
          </a:p>
          <a:p>
            <a:r>
              <a:rPr lang="en-US" dirty="0"/>
              <a:t>Turns out, the geometry of the lists of numbers says something interesting about the words...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More soon!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AC8F5A-1B12-0120-EBC0-E90925215FA1}"/>
              </a:ext>
            </a:extLst>
          </p:cNvPr>
          <p:cNvGrpSpPr/>
          <p:nvPr/>
        </p:nvGrpSpPr>
        <p:grpSpPr>
          <a:xfrm>
            <a:off x="7181859" y="1857388"/>
            <a:ext cx="4805360" cy="4519607"/>
            <a:chOff x="7181859" y="1857388"/>
            <a:chExt cx="4805360" cy="45196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4D2FE41-ADDA-D4A4-5209-F538D3D0F950}"/>
                    </a:ext>
                  </a:extLst>
                </p:cNvPr>
                <p:cNvSpPr txBox="1"/>
                <p:nvPr/>
              </p:nvSpPr>
              <p:spPr>
                <a:xfrm>
                  <a:off x="7215194" y="1857388"/>
                  <a:ext cx="477202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>
                      <a:solidFill>
                        <a:schemeClr val="accent1"/>
                      </a:solidFill>
                    </a:rPr>
                    <a:t>“Cat” </a:t>
                  </a:r>
                  <a14:m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→(1.5, 7)</m:t>
                      </m:r>
                    </m:oMath>
                  </a14:m>
                  <a:endParaRPr lang="en-US" sz="3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4D2FE41-ADDA-D4A4-5209-F538D3D0F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194" y="1857388"/>
                  <a:ext cx="4772025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3989" t="-15385" b="-3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72671A9-4844-C1A8-28B2-433F014E5CEF}"/>
                    </a:ext>
                  </a:extLst>
                </p:cNvPr>
                <p:cNvSpPr txBox="1"/>
                <p:nvPr/>
              </p:nvSpPr>
              <p:spPr>
                <a:xfrm>
                  <a:off x="7215194" y="2536620"/>
                  <a:ext cx="477202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>
                      <a:solidFill>
                        <a:schemeClr val="accent1"/>
                      </a:solidFill>
                    </a:rPr>
                    <a:t>“Dog” </a:t>
                  </a:r>
                  <a14:m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→(−1, 2)</m:t>
                      </m:r>
                    </m:oMath>
                  </a14:m>
                  <a:endParaRPr lang="en-US" sz="3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72671A9-4844-C1A8-28B2-433F014E5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194" y="2536620"/>
                  <a:ext cx="4772025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989" t="-13462" b="-3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1D2A491-B45F-3F51-950D-A263C4828D17}"/>
                </a:ext>
              </a:extLst>
            </p:cNvPr>
            <p:cNvCxnSpPr/>
            <p:nvPr/>
          </p:nvCxnSpPr>
          <p:spPr>
            <a:xfrm>
              <a:off x="9115434" y="3328995"/>
              <a:ext cx="0" cy="3048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D563AA3-429E-28C0-950A-0D25DD48B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1859" y="5643570"/>
              <a:ext cx="386714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7533E2-9087-D461-0374-0BD6991B10F9}"/>
                </a:ext>
              </a:extLst>
            </p:cNvPr>
            <p:cNvSpPr txBox="1"/>
            <p:nvPr/>
          </p:nvSpPr>
          <p:spPr>
            <a:xfrm>
              <a:off x="9828733" y="3480621"/>
              <a:ext cx="7572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Courier" pitchFamily="2" charset="0"/>
                </a:rPr>
                <a:t>Cat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ACC9EA-DECC-331E-28CB-4AC09903204D}"/>
                </a:ext>
              </a:extLst>
            </p:cNvPr>
            <p:cNvSpPr txBox="1"/>
            <p:nvPr/>
          </p:nvSpPr>
          <p:spPr>
            <a:xfrm>
              <a:off x="8023517" y="4742426"/>
              <a:ext cx="75723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Courier" pitchFamily="2" charset="0"/>
                </a:rPr>
                <a:t>Dog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D620BC-1DCE-5030-4094-FFE5999BE0C9}"/>
                </a:ext>
              </a:extLst>
            </p:cNvPr>
            <p:cNvSpPr/>
            <p:nvPr/>
          </p:nvSpPr>
          <p:spPr>
            <a:xfrm>
              <a:off x="9644067" y="3572954"/>
              <a:ext cx="184666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BB2D3B-2C42-AD2B-6AD8-4DCD5F512F7E}"/>
                </a:ext>
              </a:extLst>
            </p:cNvPr>
            <p:cNvSpPr/>
            <p:nvPr/>
          </p:nvSpPr>
          <p:spPr>
            <a:xfrm>
              <a:off x="8586802" y="4873891"/>
              <a:ext cx="184666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61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CD25-05AB-3290-4AAA-15E39F1F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“Word embeddings” as a model of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7DCB-9AC6-73C6-1DE7-FC9D2370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model?</a:t>
            </a:r>
          </a:p>
          <a:p>
            <a:endParaRPr lang="en-US" dirty="0"/>
          </a:p>
          <a:p>
            <a:r>
              <a:rPr lang="en-US" dirty="0"/>
              <a:t>When is it reasonable?</a:t>
            </a:r>
          </a:p>
          <a:p>
            <a:endParaRPr lang="en-US" dirty="0"/>
          </a:p>
          <a:p>
            <a:r>
              <a:rPr lang="en-US" dirty="0"/>
              <a:t>How do we fit the model?</a:t>
            </a:r>
          </a:p>
          <a:p>
            <a:endParaRPr lang="en-US" dirty="0"/>
          </a:p>
          <a:p>
            <a:r>
              <a:rPr lang="en-US" dirty="0"/>
              <a:t>How do we interpret the model once it is fit?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62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94E7-B860-2523-8AE6-8F1850E5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E8CB-1E00-9CE7-78CD-731AEED80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gets a vector of numbers.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 modern models, about 300 numbers.</a:t>
            </a:r>
          </a:p>
          <a:p>
            <a:r>
              <a:rPr lang="en-US" dirty="0"/>
              <a:t>Similar to SVD, where each person/book got a vector of numbers.</a:t>
            </a:r>
          </a:p>
          <a:p>
            <a:endParaRPr lang="en-US" dirty="0"/>
          </a:p>
          <a:p>
            <a:r>
              <a:rPr lang="en-US" dirty="0"/>
              <a:t>We don’t know ahead of time what the numbers are supposed to represent, we just fit them.</a:t>
            </a:r>
          </a:p>
          <a:p>
            <a:endParaRPr lang="en-US" dirty="0"/>
          </a:p>
          <a:p>
            <a:r>
              <a:rPr lang="en-US" dirty="0"/>
              <a:t>We predict that two words are “similar” if they have similar vectors.</a:t>
            </a:r>
          </a:p>
        </p:txBody>
      </p:sp>
    </p:spTree>
    <p:extLst>
      <p:ext uri="{BB962C8B-B14F-4D97-AF65-F5344CB8AC3E}">
        <p14:creationId xmlns:p14="http://schemas.microsoft.com/office/powerpoint/2010/main" val="5204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66DA-3760-8DC5-43DC-D2EFB563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the model reasonable?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AC5C-0079-FCA7-F292-5566F9AD8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great at modeling context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Each word is ”vectorized” on its own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However, can be used as part of a more expressive model</a:t>
            </a:r>
          </a:p>
          <a:p>
            <a:r>
              <a:rPr lang="en-US" dirty="0"/>
              <a:t>Can be good at modeling relationships between words</a:t>
            </a:r>
          </a:p>
        </p:txBody>
      </p:sp>
    </p:spTree>
    <p:extLst>
      <p:ext uri="{BB962C8B-B14F-4D97-AF65-F5344CB8AC3E}">
        <p14:creationId xmlns:p14="http://schemas.microsoft.com/office/powerpoint/2010/main" val="183162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9D86E-AC9E-C82F-3C65-B7E7B6D0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fit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71CBF-C187-401D-34E8-B5755DCC0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6813" cy="4351338"/>
          </a:xfrm>
        </p:spPr>
        <p:txBody>
          <a:bodyPr/>
          <a:lstStyle/>
          <a:p>
            <a:r>
              <a:rPr lang="en-US" dirty="0"/>
              <a:t>Lots of ways to do it over the years</a:t>
            </a:r>
          </a:p>
          <a:p>
            <a:r>
              <a:rPr lang="en-US" dirty="0"/>
              <a:t>Extremely influential way: </a:t>
            </a:r>
            <a:r>
              <a:rPr lang="en-US" b="1" dirty="0"/>
              <a:t>word2vec</a:t>
            </a:r>
            <a:r>
              <a:rPr lang="en-US" dirty="0"/>
              <a:t> by a team at Google in 2013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Seems to work well [we’ll see more in a moment]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Fit the model using </a:t>
            </a:r>
            <a:r>
              <a:rPr lang="en-US" i="1" dirty="0">
                <a:solidFill>
                  <a:schemeClr val="accent1"/>
                </a:solidFill>
              </a:rPr>
              <a:t>[Neural networks and other fancy stuff]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C5B8D-DFB0-98E2-010F-18352EA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18229"/>
            <a:ext cx="5980043" cy="32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49CE-C644-6E5C-C2A6-53BC8D08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D022-DC8F-40FA-8AA8-31399C046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Obviously, text is an important data source.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Example: </a:t>
            </a:r>
            <a:r>
              <a:rPr lang="en-US" dirty="0" err="1">
                <a:solidFill>
                  <a:schemeClr val="accent1"/>
                </a:solidFill>
              </a:rPr>
              <a:t>ChatGPT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As usual, we can use text to train models.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Example: </a:t>
            </a:r>
            <a:r>
              <a:rPr lang="en-US" dirty="0" err="1">
                <a:solidFill>
                  <a:schemeClr val="accent1"/>
                </a:solidFill>
              </a:rPr>
              <a:t>ChatGPT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It can often be hard to interpret the values we get on these models.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Example: </a:t>
            </a:r>
            <a:r>
              <a:rPr lang="en-US" dirty="0" err="1">
                <a:solidFill>
                  <a:schemeClr val="accent1"/>
                </a:solidFill>
              </a:rPr>
              <a:t>ChatGPT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But!  There are (simpler) models that we can interpret.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large language models)</a:t>
            </a:r>
          </a:p>
        </p:txBody>
      </p:sp>
    </p:spTree>
    <p:extLst>
      <p:ext uri="{BB962C8B-B14F-4D97-AF65-F5344CB8AC3E}">
        <p14:creationId xmlns:p14="http://schemas.microsoft.com/office/powerpoint/2010/main" val="149596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9A95-CD81-EB1A-D8F8-30A9A43F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interpret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5D09-8757-527E-204E-FD41ABE47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see...</a:t>
            </a:r>
          </a:p>
        </p:txBody>
      </p:sp>
    </p:spTree>
    <p:extLst>
      <p:ext uri="{BB962C8B-B14F-4D97-AF65-F5344CB8AC3E}">
        <p14:creationId xmlns:p14="http://schemas.microsoft.com/office/powerpoint/2010/main" val="2871038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82CB-84A0-9E53-046B-264B8951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of word2vec (word embeddings)</a:t>
            </a:r>
            <a:br>
              <a:rPr lang="en-US" dirty="0"/>
            </a:br>
            <a:r>
              <a:rPr lang="en-US" sz="2400" dirty="0"/>
              <a:t>Trained on the corpus of Google News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CD387-B672-C311-AB0B-FAFF2E1EB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can learn analogies!  </a:t>
            </a:r>
          </a:p>
          <a:p>
            <a:endParaRPr lang="en-US" dirty="0"/>
          </a:p>
          <a:p>
            <a:r>
              <a:rPr lang="en-US" dirty="0" err="1"/>
              <a:t>France:Paris</a:t>
            </a:r>
            <a:r>
              <a:rPr lang="en-US" dirty="0"/>
              <a:t> :: Italy:??? </a:t>
            </a:r>
          </a:p>
          <a:p>
            <a:r>
              <a:rPr lang="en-US" dirty="0" err="1"/>
              <a:t>Einstein:scientist</a:t>
            </a:r>
            <a:r>
              <a:rPr lang="en-US" dirty="0"/>
              <a:t> :: Messi:??? </a:t>
            </a:r>
          </a:p>
          <a:p>
            <a:r>
              <a:rPr lang="en-US" dirty="0"/>
              <a:t>Japan: sushi :: Germany: bratwurst :: USA:???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E57A6-49D4-2628-0A78-99C4FAC47443}"/>
              </a:ext>
            </a:extLst>
          </p:cNvPr>
          <p:cNvSpPr txBox="1"/>
          <p:nvPr/>
        </p:nvSpPr>
        <p:spPr>
          <a:xfrm>
            <a:off x="4717255" y="2729984"/>
            <a:ext cx="1735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Courier" pitchFamily="2" charset="0"/>
              </a:rPr>
              <a:t>Rome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BAC95-25C8-8DAB-FB7B-8896EB3C7371}"/>
              </a:ext>
            </a:extLst>
          </p:cNvPr>
          <p:cNvSpPr txBox="1"/>
          <p:nvPr/>
        </p:nvSpPr>
        <p:spPr>
          <a:xfrm>
            <a:off x="5612605" y="3253204"/>
            <a:ext cx="2431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Courier" pitchFamily="2" charset="0"/>
              </a:rPr>
              <a:t>Midfielder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F1255-B6CE-C279-92F7-C8F854516485}"/>
              </a:ext>
            </a:extLst>
          </p:cNvPr>
          <p:cNvSpPr txBox="1"/>
          <p:nvPr/>
        </p:nvSpPr>
        <p:spPr>
          <a:xfrm>
            <a:off x="7950992" y="3820080"/>
            <a:ext cx="2431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Courier" pitchFamily="2" charset="0"/>
              </a:rPr>
              <a:t>Pizza</a:t>
            </a:r>
          </a:p>
        </p:txBody>
      </p:sp>
    </p:spTree>
    <p:extLst>
      <p:ext uri="{BB962C8B-B14F-4D97-AF65-F5344CB8AC3E}">
        <p14:creationId xmlns:p14="http://schemas.microsoft.com/office/powerpoint/2010/main" val="254152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82CB-84A0-9E53-046B-264B8951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of word2vec (word embeddings)</a:t>
            </a:r>
            <a:br>
              <a:rPr lang="en-US" dirty="0"/>
            </a:br>
            <a:r>
              <a:rPr lang="en-US" sz="2400" dirty="0"/>
              <a:t>Trained on the corpus of Google News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CD387-B672-C311-AB0B-FAFF2E1EB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can learn analogies! </a:t>
            </a:r>
            <a:r>
              <a:rPr lang="en-US" b="1" dirty="0"/>
              <a:t>How?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Geometry!</a:t>
            </a:r>
          </a:p>
          <a:p>
            <a:r>
              <a:rPr lang="en-US" dirty="0">
                <a:solidFill>
                  <a:schemeClr val="accent1"/>
                </a:solidFill>
              </a:rPr>
              <a:t>The first pair gives you a direction and distance.</a:t>
            </a:r>
          </a:p>
          <a:p>
            <a:r>
              <a:rPr lang="en-US" dirty="0">
                <a:solidFill>
                  <a:schemeClr val="accent1"/>
                </a:solidFill>
              </a:rPr>
              <a:t>Go in that direction and distance starting from the prompt.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9B625C-0F34-C1C1-4F84-91F584CACC6D}"/>
              </a:ext>
            </a:extLst>
          </p:cNvPr>
          <p:cNvGrpSpPr/>
          <p:nvPr/>
        </p:nvGrpSpPr>
        <p:grpSpPr>
          <a:xfrm>
            <a:off x="5950744" y="1616085"/>
            <a:ext cx="6100762" cy="923330"/>
            <a:chOff x="5950744" y="1616085"/>
            <a:chExt cx="6100762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74E8D0-9E6D-7A09-F050-2B8843F70632}"/>
                </a:ext>
              </a:extLst>
            </p:cNvPr>
            <p:cNvSpPr txBox="1"/>
            <p:nvPr/>
          </p:nvSpPr>
          <p:spPr>
            <a:xfrm>
              <a:off x="5950744" y="1616085"/>
              <a:ext cx="61007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/>
                <a:t>France:Paris</a:t>
              </a:r>
              <a:r>
                <a:rPr lang="en-US" dirty="0"/>
                <a:t> :: Italy:</a:t>
              </a:r>
            </a:p>
            <a:p>
              <a:r>
                <a:rPr lang="en-US" dirty="0" err="1"/>
                <a:t>Einstein:scientist</a:t>
              </a:r>
              <a:r>
                <a:rPr lang="en-US" dirty="0"/>
                <a:t> :: Messi:</a:t>
              </a:r>
            </a:p>
            <a:p>
              <a:r>
                <a:rPr lang="en-US" dirty="0"/>
                <a:t>Japan: sushi :: Germany: bratwurst :: USA: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2E57A6-49D4-2628-0A78-99C4FAC47443}"/>
                </a:ext>
              </a:extLst>
            </p:cNvPr>
            <p:cNvSpPr txBox="1"/>
            <p:nvPr/>
          </p:nvSpPr>
          <p:spPr>
            <a:xfrm>
              <a:off x="7864162" y="1624419"/>
              <a:ext cx="85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Courier" pitchFamily="2" charset="0"/>
                </a:rPr>
                <a:t>Rome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CBAC95-25C8-8DAB-FB7B-8896EB3C7371}"/>
                </a:ext>
              </a:extLst>
            </p:cNvPr>
            <p:cNvSpPr txBox="1"/>
            <p:nvPr/>
          </p:nvSpPr>
          <p:spPr>
            <a:xfrm>
              <a:off x="8457006" y="1893084"/>
              <a:ext cx="1581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Courier" pitchFamily="2" charset="0"/>
                </a:rPr>
                <a:t>Midfielder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3F1255-B6CE-C279-92F7-C8F854516485}"/>
                </a:ext>
              </a:extLst>
            </p:cNvPr>
            <p:cNvSpPr txBox="1"/>
            <p:nvPr/>
          </p:nvSpPr>
          <p:spPr>
            <a:xfrm>
              <a:off x="10038753" y="2139305"/>
              <a:ext cx="9953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urier" pitchFamily="2" charset="0"/>
                </a:rPr>
                <a:t>Pizza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2142CA-CC99-D5D3-E72C-9C735AE54941}"/>
              </a:ext>
            </a:extLst>
          </p:cNvPr>
          <p:cNvCxnSpPr>
            <a:stCxn id="10" idx="6"/>
          </p:cNvCxnSpPr>
          <p:nvPr/>
        </p:nvCxnSpPr>
        <p:spPr>
          <a:xfrm flipV="1">
            <a:off x="3314940" y="4318585"/>
            <a:ext cx="4978995" cy="388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BA2B4B-30C5-D8D5-0549-718F196D786A}"/>
              </a:ext>
            </a:extLst>
          </p:cNvPr>
          <p:cNvCxnSpPr/>
          <p:nvPr/>
        </p:nvCxnSpPr>
        <p:spPr>
          <a:xfrm flipV="1">
            <a:off x="2099514" y="5788031"/>
            <a:ext cx="4978995" cy="388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C2FB08-415A-DAD3-8B46-60F220324013}"/>
              </a:ext>
            </a:extLst>
          </p:cNvPr>
          <p:cNvGrpSpPr/>
          <p:nvPr/>
        </p:nvGrpSpPr>
        <p:grpSpPr>
          <a:xfrm>
            <a:off x="1276128" y="4131826"/>
            <a:ext cx="8620601" cy="2726174"/>
            <a:chOff x="1276128" y="4131826"/>
            <a:chExt cx="8620601" cy="272617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105564-25A4-6D71-0587-B82DD616ED87}"/>
                </a:ext>
              </a:extLst>
            </p:cNvPr>
            <p:cNvSpPr/>
            <p:nvPr/>
          </p:nvSpPr>
          <p:spPr>
            <a:xfrm>
              <a:off x="2941421" y="4520757"/>
              <a:ext cx="373519" cy="3735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A12ACC-3DBD-7C39-F362-67222D36E8CC}"/>
                </a:ext>
              </a:extLst>
            </p:cNvPr>
            <p:cNvSpPr/>
            <p:nvPr/>
          </p:nvSpPr>
          <p:spPr>
            <a:xfrm>
              <a:off x="8350189" y="4131826"/>
              <a:ext cx="373519" cy="3735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1C56B5-9D52-8376-2DE3-603E616B2FF4}"/>
                </a:ext>
              </a:extLst>
            </p:cNvPr>
            <p:cNvSpPr/>
            <p:nvPr/>
          </p:nvSpPr>
          <p:spPr>
            <a:xfrm>
              <a:off x="1657143" y="6043953"/>
              <a:ext cx="373519" cy="3735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9AC640-1D4D-D7EF-B4A0-54C216C371CC}"/>
                </a:ext>
              </a:extLst>
            </p:cNvPr>
            <p:cNvSpPr/>
            <p:nvPr/>
          </p:nvSpPr>
          <p:spPr>
            <a:xfrm>
              <a:off x="7240602" y="5913130"/>
              <a:ext cx="373519" cy="3735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309B6-FFDF-CBA8-4400-F26EE39FFD27}"/>
                </a:ext>
              </a:extLst>
            </p:cNvPr>
            <p:cNvSpPr txBox="1"/>
            <p:nvPr/>
          </p:nvSpPr>
          <p:spPr>
            <a:xfrm>
              <a:off x="2528887" y="4870627"/>
              <a:ext cx="18520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urier" pitchFamily="2" charset="0"/>
                </a:rPr>
                <a:t>France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A192B6-55CC-2036-38D6-0FFEA6AC2DF4}"/>
                </a:ext>
              </a:extLst>
            </p:cNvPr>
            <p:cNvSpPr txBox="1"/>
            <p:nvPr/>
          </p:nvSpPr>
          <p:spPr>
            <a:xfrm>
              <a:off x="8044677" y="4487584"/>
              <a:ext cx="18520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urier" pitchFamily="2" charset="0"/>
                </a:rPr>
                <a:t>Paris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4B8426-CBBF-419C-82E8-6706065AF2DC}"/>
                </a:ext>
              </a:extLst>
            </p:cNvPr>
            <p:cNvSpPr txBox="1"/>
            <p:nvPr/>
          </p:nvSpPr>
          <p:spPr>
            <a:xfrm>
              <a:off x="1276128" y="6396335"/>
              <a:ext cx="18520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urier" pitchFamily="2" charset="0"/>
                </a:rPr>
                <a:t>Italy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942901-3AAC-BE9B-5EED-621AF4C5AA44}"/>
                </a:ext>
              </a:extLst>
            </p:cNvPr>
            <p:cNvSpPr txBox="1"/>
            <p:nvPr/>
          </p:nvSpPr>
          <p:spPr>
            <a:xfrm>
              <a:off x="6938136" y="6270988"/>
              <a:ext cx="18520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urier" pitchFamily="2" charset="0"/>
                </a:rPr>
                <a:t>Rome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05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B26D-EDAF-7AFE-4542-2B91D2E2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can also learn problematic analogies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626E38-7AED-6E27-6F0B-69B3DD204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8384"/>
            <a:ext cx="10515600" cy="31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86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2DD6-5E98-CDF2-4A3C-E29CE48B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8D1DC-B177-22CE-3AF3-322C90767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Man: woman :: computer programmer :  ??? 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(homemaker)</a:t>
            </a:r>
          </a:p>
          <a:p>
            <a:r>
              <a:rPr lang="en-US" dirty="0"/>
              <a:t>He: pizza :: she :  ???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(cupcake)</a:t>
            </a:r>
          </a:p>
          <a:p>
            <a:r>
              <a:rPr lang="en-US" dirty="0"/>
              <a:t>He: baseball :: she: ???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(softball)</a:t>
            </a:r>
          </a:p>
          <a:p>
            <a:r>
              <a:rPr lang="en-US" dirty="0"/>
              <a:t>He: affable :: she:  ???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(charming)</a:t>
            </a:r>
          </a:p>
          <a:p>
            <a:r>
              <a:rPr lang="en-US" dirty="0"/>
              <a:t>He: burley :: she: ???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(blond) </a:t>
            </a:r>
          </a:p>
          <a:p>
            <a:r>
              <a:rPr lang="en-US" dirty="0"/>
              <a:t>He: pharmaceuticals :: she: ???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(cosmetics) </a:t>
            </a:r>
          </a:p>
        </p:txBody>
      </p:sp>
    </p:spTree>
    <p:extLst>
      <p:ext uri="{BB962C8B-B14F-4D97-AF65-F5344CB8AC3E}">
        <p14:creationId xmlns:p14="http://schemas.microsoft.com/office/powerpoint/2010/main" val="200031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C62D-6B7E-6F82-29AF-956F8EED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5169A-95A4-FDF8-0621-F47F3458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is trained on text that we as a society have generated</a:t>
            </a:r>
          </a:p>
          <a:p>
            <a:r>
              <a:rPr lang="en-US" dirty="0"/>
              <a:t>It reflects biases/stereotypes etc. that exist in society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can thus use this to understand changes in biases/stereotypes over time (see next paper)</a:t>
            </a:r>
          </a:p>
          <a:p>
            <a:r>
              <a:rPr lang="en-US" dirty="0"/>
              <a:t>It is statistically accurate to say that women are more likely to be homemakers than men – but maybe we don’t want our algorithms to reflect these things back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previous paper also has ideas for how to debias the predictions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2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3ADCD-386B-5B55-C803-832C8E256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174" y="2032827"/>
            <a:ext cx="10515600" cy="316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58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572B-5C1B-95B0-07AB-1F61AFAA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A34AC-777A-E9AF-D126-1C84FAAD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what extent do biases in language use reflect statistics?</a:t>
            </a:r>
          </a:p>
          <a:p>
            <a:r>
              <a:rPr lang="en-US" dirty="0"/>
              <a:t>Has this changed over time?</a:t>
            </a:r>
          </a:p>
        </p:txBody>
      </p:sp>
    </p:spTree>
    <p:extLst>
      <p:ext uri="{BB962C8B-B14F-4D97-AF65-F5344CB8AC3E}">
        <p14:creationId xmlns:p14="http://schemas.microsoft.com/office/powerpoint/2010/main" val="2202755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4681-A283-88D6-2F99-8E4ACF9C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data</a:t>
            </a:r>
            <a:br>
              <a:rPr lang="en-US" dirty="0"/>
            </a:br>
            <a:r>
              <a:rPr lang="en-US" sz="2700" dirty="0"/>
              <a:t>To what extent do biases in language use reflect statistics?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0C54A7-9FD6-E2E9-0A29-AEE6372F1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087" y="1690688"/>
            <a:ext cx="6813826" cy="4345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BFBDF8-F698-0844-0CAA-11DA6DC11F81}"/>
              </a:ext>
            </a:extLst>
          </p:cNvPr>
          <p:cNvSpPr txBox="1"/>
          <p:nvPr/>
        </p:nvSpPr>
        <p:spPr>
          <a:xfrm>
            <a:off x="158204" y="1930986"/>
            <a:ext cx="2628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Profession coded as “</a:t>
            </a:r>
            <a:r>
              <a:rPr lang="en-US" sz="2000" b="1" dirty="0">
                <a:solidFill>
                  <a:schemeClr val="accent2"/>
                </a:solidFill>
              </a:rPr>
              <a:t>more female</a:t>
            </a:r>
            <a:r>
              <a:rPr lang="en-US" sz="2000" dirty="0">
                <a:solidFill>
                  <a:schemeClr val="accent2"/>
                </a:solidFill>
              </a:rPr>
              <a:t>” according to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09597-FF72-0004-8F4B-2688FD586EA9}"/>
              </a:ext>
            </a:extLst>
          </p:cNvPr>
          <p:cNvSpPr txBox="1"/>
          <p:nvPr/>
        </p:nvSpPr>
        <p:spPr>
          <a:xfrm>
            <a:off x="158204" y="5098289"/>
            <a:ext cx="2628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Profession coded as “</a:t>
            </a:r>
            <a:r>
              <a:rPr lang="en-US" sz="2000" b="1" dirty="0">
                <a:solidFill>
                  <a:schemeClr val="accent2"/>
                </a:solidFill>
              </a:rPr>
              <a:t>more male</a:t>
            </a:r>
            <a:r>
              <a:rPr lang="en-US" sz="2000" dirty="0">
                <a:solidFill>
                  <a:schemeClr val="accent2"/>
                </a:solidFill>
              </a:rPr>
              <a:t>” according to model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A182A2A8-FA08-E9A9-5DDB-AD18EE269137}"/>
              </a:ext>
            </a:extLst>
          </p:cNvPr>
          <p:cNvSpPr/>
          <p:nvPr/>
        </p:nvSpPr>
        <p:spPr>
          <a:xfrm>
            <a:off x="1214438" y="3071992"/>
            <a:ext cx="542925" cy="1942921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E17EDED9-A221-9A0D-2D37-07F55D52AC87}"/>
              </a:ext>
            </a:extLst>
          </p:cNvPr>
          <p:cNvSpPr/>
          <p:nvPr/>
        </p:nvSpPr>
        <p:spPr>
          <a:xfrm rot="5400000">
            <a:off x="6353176" y="5413954"/>
            <a:ext cx="542925" cy="1942921"/>
          </a:xfrm>
          <a:prstGeom prst="up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8BA3D-4B9A-81EC-0860-CCEF55569A51}"/>
              </a:ext>
            </a:extLst>
          </p:cNvPr>
          <p:cNvSpPr txBox="1"/>
          <p:nvPr/>
        </p:nvSpPr>
        <p:spPr>
          <a:xfrm>
            <a:off x="3323541" y="5948991"/>
            <a:ext cx="2112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Fewer women in that profession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C5EE5-A17E-ADA9-C499-060A962FA530}"/>
              </a:ext>
            </a:extLst>
          </p:cNvPr>
          <p:cNvSpPr txBox="1"/>
          <p:nvPr/>
        </p:nvSpPr>
        <p:spPr>
          <a:xfrm>
            <a:off x="7633243" y="6031471"/>
            <a:ext cx="2112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More women in that profession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FD964-10D9-EC2E-1384-FFFAEAE3E496}"/>
              </a:ext>
            </a:extLst>
          </p:cNvPr>
          <p:cNvSpPr txBox="1"/>
          <p:nvPr/>
        </p:nvSpPr>
        <p:spPr>
          <a:xfrm>
            <a:off x="9745710" y="2214146"/>
            <a:ext cx="21124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Take-away: the model is picking up on actual trends in employment.</a:t>
            </a:r>
          </a:p>
          <a:p>
            <a:pPr algn="ctr"/>
            <a:endParaRPr lang="en-US" sz="2400" dirty="0">
              <a:solidFill>
                <a:schemeClr val="accent6"/>
              </a:solidFill>
            </a:endParaRPr>
          </a:p>
          <a:p>
            <a:pPr algn="ctr"/>
            <a:r>
              <a:rPr lang="en-US" sz="1600" dirty="0">
                <a:solidFill>
                  <a:schemeClr val="accent6"/>
                </a:solidFill>
              </a:rPr>
              <a:t>(This may or may not be what we want)</a:t>
            </a:r>
          </a:p>
        </p:txBody>
      </p:sp>
    </p:spTree>
    <p:extLst>
      <p:ext uri="{BB962C8B-B14F-4D97-AF65-F5344CB8AC3E}">
        <p14:creationId xmlns:p14="http://schemas.microsoft.com/office/powerpoint/2010/main" val="893317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90ED-6183-16AE-ACD0-61FFEBA0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this exercise over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D8A83-220C-435D-B4BD-CDBF49394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model on historical text corpora</a:t>
            </a:r>
          </a:p>
          <a:p>
            <a:r>
              <a:rPr lang="en-US" dirty="0"/>
              <a:t>Compare to actual employment data (from census)</a:t>
            </a:r>
          </a:p>
          <a:p>
            <a:r>
              <a:rPr lang="en-US" dirty="0"/>
              <a:t>Aggregate over all professions to get two scores: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Occupational bias as measured by text of the day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Occupational bias as measured by census data</a:t>
            </a:r>
          </a:p>
          <a:p>
            <a:r>
              <a:rPr lang="en-US" dirty="0"/>
              <a:t>Plot both of these next to each other over time...</a:t>
            </a:r>
          </a:p>
        </p:txBody>
      </p:sp>
    </p:spTree>
    <p:extLst>
      <p:ext uri="{BB962C8B-B14F-4D97-AF65-F5344CB8AC3E}">
        <p14:creationId xmlns:p14="http://schemas.microsoft.com/office/powerpoint/2010/main" val="340022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EDC0-2C60-74FD-8FA3-D27607DC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4386A-84AC-A164-DB03-C25760C1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examples of text as data that </a:t>
            </a:r>
            <a:r>
              <a:rPr lang="en-US" b="1" dirty="0"/>
              <a:t>are</a:t>
            </a:r>
            <a:r>
              <a:rPr lang="en-US" dirty="0"/>
              <a:t> interpretable</a:t>
            </a:r>
          </a:p>
          <a:p>
            <a:r>
              <a:rPr lang="en-US" dirty="0"/>
              <a:t>Interesting applications/findings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Racial disparity in policing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Political polarization over time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 history of bias in language</a:t>
            </a:r>
          </a:p>
          <a:p>
            <a:r>
              <a:rPr lang="en-US" dirty="0"/>
              <a:t>A few new techniques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New ways to use our old favorites (Regression, PCA)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Regularization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14656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8DC4-26CA-6CE9-2BE8-8962003C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this exercise over history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5A07F9-27D7-D780-D8D2-206C8B0DF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158" y="1512008"/>
            <a:ext cx="8141942" cy="5119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1D7B8-D782-074B-8D93-4080CBD447D9}"/>
              </a:ext>
            </a:extLst>
          </p:cNvPr>
          <p:cNvSpPr txBox="1"/>
          <p:nvPr/>
        </p:nvSpPr>
        <p:spPr>
          <a:xfrm>
            <a:off x="8922992" y="2363493"/>
            <a:ext cx="29896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general, the ”gender gaps” in both measures have been closing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track each other a little bit...except when they don’t.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E61BC4-4519-B929-9D69-4A6E34E5FDAC}"/>
              </a:ext>
            </a:extLst>
          </p:cNvPr>
          <p:cNvGrpSpPr/>
          <p:nvPr/>
        </p:nvGrpSpPr>
        <p:grpSpPr>
          <a:xfrm>
            <a:off x="1621631" y="2505670"/>
            <a:ext cx="2407444" cy="1565983"/>
            <a:chOff x="1621631" y="2505670"/>
            <a:chExt cx="2407444" cy="15659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C99260-5857-B54A-1FC0-C3A78AB303F4}"/>
                </a:ext>
              </a:extLst>
            </p:cNvPr>
            <p:cNvSpPr txBox="1"/>
            <p:nvPr/>
          </p:nvSpPr>
          <p:spPr>
            <a:xfrm>
              <a:off x="1621631" y="2505670"/>
              <a:ext cx="240744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en-US" b="1" dirty="0">
                  <a:solidFill>
                    <a:schemeClr val="accent1"/>
                  </a:solidFill>
                </a:rPr>
                <a:t>Occupational bias as measured by text of the day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C3C239-8B81-259C-063A-4F7460240F0E}"/>
                </a:ext>
              </a:extLst>
            </p:cNvPr>
            <p:cNvCxnSpPr/>
            <p:nvPr/>
          </p:nvCxnSpPr>
          <p:spPr>
            <a:xfrm>
              <a:off x="2800350" y="3429000"/>
              <a:ext cx="228600" cy="6426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808E33-7472-E437-AFD0-154C2AD244C3}"/>
              </a:ext>
            </a:extLst>
          </p:cNvPr>
          <p:cNvGrpSpPr/>
          <p:nvPr/>
        </p:nvGrpSpPr>
        <p:grpSpPr>
          <a:xfrm>
            <a:off x="5157789" y="4200525"/>
            <a:ext cx="2582464" cy="1691970"/>
            <a:chOff x="5157789" y="4200525"/>
            <a:chExt cx="2582464" cy="16919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E1D94-B5D6-17B1-90DE-1EEB983B8A51}"/>
                </a:ext>
              </a:extLst>
            </p:cNvPr>
            <p:cNvSpPr txBox="1"/>
            <p:nvPr/>
          </p:nvSpPr>
          <p:spPr>
            <a:xfrm>
              <a:off x="5157789" y="4969165"/>
              <a:ext cx="25824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/>
              <a:r>
                <a:rPr lang="en-US" b="1" dirty="0">
                  <a:solidFill>
                    <a:schemeClr val="accent6"/>
                  </a:solidFill>
                </a:rPr>
                <a:t>Occupational bias as measured by census data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9897E2-7D1D-8D23-E17F-B85090A377DA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6315075" y="4200525"/>
              <a:ext cx="133946" cy="76864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137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9739-B4A4-0BAC-2E88-234F63B0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Gendered language over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E51EA6-F81D-FC29-D8BD-FDA3BDAB8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850" y="2261394"/>
            <a:ext cx="5956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29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43F5-5AC7-EE35-B3BA-8F441316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4C4-71E3-F5CB-A583-6BD0C759F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Embeddings: Model words as lists of number.</a:t>
            </a:r>
          </a:p>
          <a:p>
            <a:r>
              <a:rPr lang="en-US" dirty="0"/>
              <a:t>The geometry of these embeddings have meaning!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They can do analogies!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Some of them seem problematic...</a:t>
            </a:r>
          </a:p>
          <a:p>
            <a:r>
              <a:rPr lang="en-US" dirty="0"/>
              <a:t>We can interpret/use this meaning!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Looking at how these analogies change over time can be interesting.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Can “correct” some of the problematic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3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8073-6528-9C3A-E700-C41D72BE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today: Text as (interpretable)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7E43F5-6C44-8D81-ED3C-339C9C77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Networks/LLMs are great at text (e.g., </a:t>
            </a:r>
            <a:r>
              <a:rPr lang="en-US" dirty="0" err="1"/>
              <a:t>ChatGPT</a:t>
            </a:r>
            <a:r>
              <a:rPr lang="en-US" dirty="0"/>
              <a:t>), but not so interpretable.</a:t>
            </a:r>
          </a:p>
          <a:p>
            <a:r>
              <a:rPr lang="en-US" dirty="0"/>
              <a:t>However, there are some interpretable things we can do with text!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Regression/PCA with expert-defined linguistic features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bigrams and regularization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41400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BE51-7ED7-2A48-0961-536CC580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93ED5-3204-69EE-B871-0DD7DE259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real quick recap of the past 9 weeks</a:t>
            </a:r>
          </a:p>
        </p:txBody>
      </p:sp>
    </p:spTree>
    <p:extLst>
      <p:ext uri="{BB962C8B-B14F-4D97-AF65-F5344CB8AC3E}">
        <p14:creationId xmlns:p14="http://schemas.microsoft.com/office/powerpoint/2010/main" val="2194235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E70D-14F8-572B-7F1C-697AD99E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A231-8EAC-33F7-6486-BC86E5CDB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one obvious definition</a:t>
            </a:r>
          </a:p>
          <a:p>
            <a:r>
              <a:rPr lang="en-US" dirty="0"/>
              <a:t>For most of this class, we went with a counter-factual notion: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1E4978-D8F5-D5D7-29C7-EAE834B9D338}"/>
              </a:ext>
            </a:extLst>
          </p:cNvPr>
          <p:cNvGrpSpPr/>
          <p:nvPr/>
        </p:nvGrpSpPr>
        <p:grpSpPr>
          <a:xfrm>
            <a:off x="644104" y="3313181"/>
            <a:ext cx="11325950" cy="2381449"/>
            <a:chOff x="644104" y="3313181"/>
            <a:chExt cx="11325950" cy="23814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509E2AF-A470-88DA-A45C-BAE129ADA1B4}"/>
                </a:ext>
              </a:extLst>
            </p:cNvPr>
            <p:cNvGrpSpPr/>
            <p:nvPr/>
          </p:nvGrpSpPr>
          <p:grpSpPr>
            <a:xfrm>
              <a:off x="2081835" y="3526003"/>
              <a:ext cx="4785478" cy="2168627"/>
              <a:chOff x="1814205" y="4429252"/>
              <a:chExt cx="4785478" cy="216862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5AA2F2E-AD29-1D86-147D-96CF5FC77073}"/>
                  </a:ext>
                </a:extLst>
              </p:cNvPr>
              <p:cNvGrpSpPr/>
              <p:nvPr/>
            </p:nvGrpSpPr>
            <p:grpSpPr>
              <a:xfrm>
                <a:off x="1814205" y="4429252"/>
                <a:ext cx="1998732" cy="2149407"/>
                <a:chOff x="6118210" y="3798507"/>
                <a:chExt cx="3056647" cy="324948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278A08C-8208-28C5-EE91-94845423A2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66560" y="3798507"/>
                  <a:ext cx="1649346" cy="2474018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50F1822-73EE-3D26-6569-F4ECD783E3F5}"/>
                    </a:ext>
                  </a:extLst>
                </p:cNvPr>
                <p:cNvSpPr txBox="1"/>
                <p:nvPr/>
              </p:nvSpPr>
              <p:spPr>
                <a:xfrm>
                  <a:off x="6118210" y="6070868"/>
                  <a:ext cx="3056647" cy="977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</a:rPr>
                    <a:t>College-Abstaining Isaac</a:t>
                  </a: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5771FDE-8400-A75B-34DC-F50C5B37EEA4}"/>
                  </a:ext>
                </a:extLst>
              </p:cNvPr>
              <p:cNvGrpSpPr/>
              <p:nvPr/>
            </p:nvGrpSpPr>
            <p:grpSpPr>
              <a:xfrm>
                <a:off x="4864912" y="4489056"/>
                <a:ext cx="1734771" cy="2108823"/>
                <a:chOff x="9562644" y="4648198"/>
                <a:chExt cx="1517058" cy="2108823"/>
              </a:xfrm>
            </p:grpSpPr>
            <p:pic>
              <p:nvPicPr>
                <p:cNvPr id="7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F992B6C8-3330-11D1-284F-E5A0839DF3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84642" y="4648198"/>
                  <a:ext cx="437071" cy="4370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C7C22A3-FEC3-6136-4C2C-3E90321724D7}"/>
                    </a:ext>
                  </a:extLst>
                </p:cNvPr>
                <p:cNvGrpSpPr/>
                <p:nvPr/>
              </p:nvGrpSpPr>
              <p:grpSpPr>
                <a:xfrm>
                  <a:off x="9562644" y="4648199"/>
                  <a:ext cx="1517058" cy="2108822"/>
                  <a:chOff x="9407317" y="3798507"/>
                  <a:chExt cx="2376753" cy="3045354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3726C21F-D338-C5B3-1ABD-07E814072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9836742" y="3798507"/>
                    <a:ext cx="1517904" cy="2276856"/>
                  </a:xfrm>
                  <a:prstGeom prst="rect">
                    <a:avLst/>
                  </a:prstGeom>
                </p:spPr>
              </p:pic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7FD23D4-58BE-F954-42CF-F931F31101FF}"/>
                      </a:ext>
                    </a:extLst>
                  </p:cNvPr>
                  <p:cNvSpPr txBox="1"/>
                  <p:nvPr/>
                </p:nvSpPr>
                <p:spPr>
                  <a:xfrm>
                    <a:off x="9407317" y="5910493"/>
                    <a:ext cx="2376753" cy="9333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accent1"/>
                        </a:solidFill>
                      </a:rPr>
                      <a:t>College-Going Isaac</a:t>
                    </a:r>
                  </a:p>
                </p:txBody>
              </p:sp>
            </p:grp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43563E0-EC52-9C97-7688-DCD75CBDD03E}"/>
                </a:ext>
              </a:extLst>
            </p:cNvPr>
            <p:cNvGrpSpPr/>
            <p:nvPr/>
          </p:nvGrpSpPr>
          <p:grpSpPr>
            <a:xfrm>
              <a:off x="644104" y="3313181"/>
              <a:ext cx="8054938" cy="1203304"/>
              <a:chOff x="376474" y="4216430"/>
              <a:chExt cx="8054938" cy="120330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57954DA-58C7-02FD-D9B2-2365EC102476}"/>
                  </a:ext>
                </a:extLst>
              </p:cNvPr>
              <p:cNvGrpSpPr/>
              <p:nvPr/>
            </p:nvGrpSpPr>
            <p:grpSpPr>
              <a:xfrm>
                <a:off x="376474" y="4299277"/>
                <a:ext cx="2188029" cy="1120457"/>
                <a:chOff x="2592545" y="4191013"/>
                <a:chExt cx="2188029" cy="1120457"/>
              </a:xfrm>
            </p:grpSpPr>
            <p:pic>
              <p:nvPicPr>
                <p:cNvPr id="18" name="Picture 2" descr="Money Stack | Totally Accurate BattleGrounds Wiki | Fandom">
                  <a:extLst>
                    <a:ext uri="{FF2B5EF4-FFF2-40B4-BE49-F238E27FC236}">
                      <a16:creationId xmlns:a16="http://schemas.microsoft.com/office/drawing/2014/main" id="{656CBF39-4A49-F9A4-843D-C47D502D58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38715" y="4191013"/>
                  <a:ext cx="923471" cy="9234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8EBDFD20-7029-53A0-0947-8EE0AE63EB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92545" y="4833582"/>
                      <a:ext cx="2188029" cy="4778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Earnings: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Isaac</m:t>
                              </m:r>
                            </m:sub>
                          </m:sSub>
                        </m:oMath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BD21C9AE-0E01-2869-7AB3-B496EDA4F7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92545" y="4833582"/>
                      <a:ext cx="2188029" cy="47788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299" b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387664F-47E8-FA6F-C3E3-F4B39F86992B}"/>
                  </a:ext>
                </a:extLst>
              </p:cNvPr>
              <p:cNvGrpSpPr/>
              <p:nvPr/>
            </p:nvGrpSpPr>
            <p:grpSpPr>
              <a:xfrm>
                <a:off x="6220607" y="4216430"/>
                <a:ext cx="2210805" cy="1194098"/>
                <a:chOff x="3450838" y="4216430"/>
                <a:chExt cx="2210805" cy="1194098"/>
              </a:xfrm>
            </p:grpSpPr>
            <p:pic>
              <p:nvPicPr>
                <p:cNvPr id="16" name="Picture 2" descr="Money Stack | Totally Accurate BattleGrounds Wiki | Fandom">
                  <a:extLst>
                    <a:ext uri="{FF2B5EF4-FFF2-40B4-BE49-F238E27FC236}">
                      <a16:creationId xmlns:a16="http://schemas.microsoft.com/office/drawing/2014/main" id="{F3CB1D44-77F0-D764-B724-50983EC24B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50838" y="4216430"/>
                  <a:ext cx="923471" cy="9234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65818E62-680D-526D-BB26-0DE816B770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3614" y="4932640"/>
                      <a:ext cx="2188029" cy="4778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Earnings: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Isaac</m:t>
                              </m:r>
                            </m:sub>
                          </m:sSub>
                        </m:oMath>
                      </a14:m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5EAF786-9C32-4D8D-00F7-E26B29F1A7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3614" y="4932640"/>
                      <a:ext cx="2188029" cy="47788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312" b="-128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8462223-FA5B-C2E2-4AC3-F820162BD904}"/>
                    </a:ext>
                  </a:extLst>
                </p:cNvPr>
                <p:cNvSpPr txBox="1"/>
                <p:nvPr/>
              </p:nvSpPr>
              <p:spPr>
                <a:xfrm>
                  <a:off x="8453969" y="3962138"/>
                  <a:ext cx="3516085" cy="1216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accent1"/>
                      </a:solidFill>
                    </a:rPr>
                    <a:t>“The effect of college on earnings (for Isaac)”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Isaac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Isaac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8462223-FA5B-C2E2-4AC3-F820162BD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969" y="3962138"/>
                  <a:ext cx="3516085" cy="1216551"/>
                </a:xfrm>
                <a:prstGeom prst="rect">
                  <a:avLst/>
                </a:prstGeom>
                <a:blipFill>
                  <a:blip r:embed="rId8"/>
                  <a:stretch>
                    <a:fillRect t="-4124" r="-3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009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4148-AA69-B09D-D48B-9BF55DD6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Causal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C80F-60AE-7C97-DBA9-A1BDFB1DB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44370"/>
          </a:xfrm>
        </p:spPr>
        <p:txBody>
          <a:bodyPr/>
          <a:lstStyle/>
          <a:p>
            <a:r>
              <a:rPr lang="en-US" dirty="0"/>
              <a:t>This is hard to do from data, since we never see the counterfactuals!</a:t>
            </a:r>
          </a:p>
          <a:p>
            <a:r>
              <a:rPr lang="en-US" dirty="0"/>
              <a:t>What we can do: observational comparison.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212B0-6D1B-32F3-0AD2-CF4DE3A5B01D}"/>
              </a:ext>
            </a:extLst>
          </p:cNvPr>
          <p:cNvGrpSpPr/>
          <p:nvPr/>
        </p:nvGrpSpPr>
        <p:grpSpPr>
          <a:xfrm>
            <a:off x="5422995" y="3907718"/>
            <a:ext cx="6490007" cy="2679158"/>
            <a:chOff x="4843463" y="3714750"/>
            <a:chExt cx="7348537" cy="30003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9BCF624-16E3-027C-08B1-F82E4573D4A7}"/>
                </a:ext>
              </a:extLst>
            </p:cNvPr>
            <p:cNvSpPr/>
            <p:nvPr/>
          </p:nvSpPr>
          <p:spPr>
            <a:xfrm>
              <a:off x="4843463" y="3714750"/>
              <a:ext cx="7348537" cy="3000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E296AB-10B5-6539-1B71-F9F66CE373ED}"/>
                </a:ext>
              </a:extLst>
            </p:cNvPr>
            <p:cNvGrpSpPr/>
            <p:nvPr/>
          </p:nvGrpSpPr>
          <p:grpSpPr>
            <a:xfrm>
              <a:off x="5000625" y="3799458"/>
              <a:ext cx="7086008" cy="2843950"/>
              <a:chOff x="453329" y="1651946"/>
              <a:chExt cx="11719030" cy="47266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73319A7-2A6C-FC73-0308-A4A392DA5A4D}"/>
                  </a:ext>
                </a:extLst>
              </p:cNvPr>
              <p:cNvGrpSpPr/>
              <p:nvPr/>
            </p:nvGrpSpPr>
            <p:grpSpPr>
              <a:xfrm>
                <a:off x="1917774" y="1779113"/>
                <a:ext cx="10042404" cy="2143273"/>
                <a:chOff x="1855778" y="2250797"/>
                <a:chExt cx="7791020" cy="1662778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929B5CA4-128B-3108-AE01-C1FE7301F7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78525" y="2439817"/>
                  <a:ext cx="710243" cy="1077686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073C8C4C-74F6-872F-ED12-80DA1166A2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58813" y="2550660"/>
                  <a:ext cx="983274" cy="878340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977A6108-890D-B600-E04C-98460ABDC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73149" y="2351313"/>
                  <a:ext cx="767096" cy="1077687"/>
                </a:xfrm>
                <a:prstGeom prst="rect">
                  <a:avLst/>
                </a:prstGeom>
              </p:spPr>
            </p:pic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1C5E1AB-643E-ADE9-E4AB-51689536F383}"/>
                    </a:ext>
                  </a:extLst>
                </p:cNvPr>
                <p:cNvSpPr txBox="1"/>
                <p:nvPr/>
              </p:nvSpPr>
              <p:spPr>
                <a:xfrm>
                  <a:off x="1855778" y="3423471"/>
                  <a:ext cx="916091" cy="311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Isaac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C094123-7909-F66A-B31F-53EDA3E15F89}"/>
                    </a:ext>
                  </a:extLst>
                </p:cNvPr>
                <p:cNvSpPr txBox="1"/>
                <p:nvPr/>
              </p:nvSpPr>
              <p:spPr>
                <a:xfrm>
                  <a:off x="3155800" y="3445684"/>
                  <a:ext cx="916091" cy="311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Panda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88DB3AC-19A3-E740-2397-56AE96347876}"/>
                    </a:ext>
                  </a:extLst>
                </p:cNvPr>
                <p:cNvSpPr txBox="1"/>
                <p:nvPr/>
              </p:nvSpPr>
              <p:spPr>
                <a:xfrm>
                  <a:off x="7339402" y="3442313"/>
                  <a:ext cx="916091" cy="311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Penguin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8761085-9296-7B9B-DA9F-961B84C2F8FC}"/>
                    </a:ext>
                  </a:extLst>
                </p:cNvPr>
                <p:cNvSpPr txBox="1"/>
                <p:nvPr/>
              </p:nvSpPr>
              <p:spPr>
                <a:xfrm>
                  <a:off x="6059706" y="3439153"/>
                  <a:ext cx="916091" cy="311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Ostrich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3969BB11-0F2A-D0CE-CBD1-983F92E33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0070" y="2508487"/>
                  <a:ext cx="670641" cy="854526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362ED1C-FB1B-39C3-1E96-D9C9F96C74DD}"/>
                    </a:ext>
                  </a:extLst>
                </p:cNvPr>
                <p:cNvSpPr txBox="1"/>
                <p:nvPr/>
              </p:nvSpPr>
              <p:spPr>
                <a:xfrm>
                  <a:off x="8701207" y="3424707"/>
                  <a:ext cx="916091" cy="488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Alien Penguin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1016460-97F4-A484-BEEA-E659BB100106}"/>
                    </a:ext>
                  </a:extLst>
                </p:cNvPr>
                <p:cNvSpPr txBox="1"/>
                <p:nvPr/>
              </p:nvSpPr>
              <p:spPr>
                <a:xfrm>
                  <a:off x="4759683" y="3424235"/>
                  <a:ext cx="916091" cy="311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Rabbit</a:t>
                  </a: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1A458BE8-D648-C04D-0F8B-CF0EA9DD0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21195" y="2330336"/>
                  <a:ext cx="825603" cy="1044641"/>
                </a:xfrm>
                <a:prstGeom prst="rect">
                  <a:avLst/>
                </a:prstGeom>
              </p:spPr>
            </p:pic>
            <p:pic>
              <p:nvPicPr>
                <p:cNvPr id="53" name="Picture 7" descr="Adoptable Rabbits | morabbit">
                  <a:extLst>
                    <a:ext uri="{FF2B5EF4-FFF2-40B4-BE49-F238E27FC236}">
                      <a16:creationId xmlns:a16="http://schemas.microsoft.com/office/drawing/2014/main" id="{38CD38F3-E92A-DDA4-5EE0-9711447D0E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4759683" y="2250797"/>
                  <a:ext cx="767096" cy="1269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B3DC412-D888-F637-1094-85234F42925B}"/>
                  </a:ext>
                </a:extLst>
              </p:cNvPr>
              <p:cNvGrpSpPr/>
              <p:nvPr/>
            </p:nvGrpSpPr>
            <p:grpSpPr>
              <a:xfrm>
                <a:off x="2298999" y="1651946"/>
                <a:ext cx="4145728" cy="898422"/>
                <a:chOff x="2298999" y="1651946"/>
                <a:chExt cx="4145728" cy="898422"/>
              </a:xfrm>
            </p:grpSpPr>
            <p:pic>
              <p:nvPicPr>
                <p:cNvPr id="39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C7EEFE55-60DE-D675-C5DC-55632FCA40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0641">
                  <a:off x="2298999" y="1946781"/>
                  <a:ext cx="459383" cy="4593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581FACC4-E3AA-4C85-592F-6EE082FBB0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290756">
                  <a:off x="4066485" y="2090985"/>
                  <a:ext cx="459383" cy="4593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8258EF2C-531D-C89B-3D58-D3EEE5696B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0641">
                  <a:off x="5985344" y="1651946"/>
                  <a:ext cx="459383" cy="4593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B07700C-7959-8390-8353-1BE88F8FBAEA}"/>
                  </a:ext>
                </a:extLst>
              </p:cNvPr>
              <p:cNvGrpSpPr/>
              <p:nvPr/>
            </p:nvGrpSpPr>
            <p:grpSpPr>
              <a:xfrm>
                <a:off x="496191" y="3750566"/>
                <a:ext cx="11366155" cy="1087424"/>
                <a:chOff x="496191" y="4136336"/>
                <a:chExt cx="11366155" cy="1087424"/>
              </a:xfrm>
            </p:grpSpPr>
            <p:pic>
              <p:nvPicPr>
                <p:cNvPr id="32" name="Picture 2" descr="Money Stack | Totally Accurate BattleGrounds Wiki | Fandom">
                  <a:extLst>
                    <a:ext uri="{FF2B5EF4-FFF2-40B4-BE49-F238E27FC236}">
                      <a16:creationId xmlns:a16="http://schemas.microsoft.com/office/drawing/2014/main" id="{6FEE95ED-03EC-C112-B685-54B5815403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191" y="4162556"/>
                  <a:ext cx="1061202" cy="10612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19AAD130-3E37-646D-1D1A-5FD29B69A1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44692" y="4136336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Isaac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19AAD130-3E37-646D-1D1A-5FD29B69A1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44692" y="4136336"/>
                      <a:ext cx="1061202" cy="53084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4348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E954C65-AD3E-7895-5B4E-C7A60C50F8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38282" y="4136336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Panda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E954C65-AD3E-7895-5B4E-C7A60C50F8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8282" y="4136336"/>
                      <a:ext cx="1061202" cy="53084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15217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E00F6C86-C711-6324-A290-2232D53C0B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95745" y="4136336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Rabbit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E00F6C86-C711-6324-A290-2232D53C0B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5745" y="4136336"/>
                      <a:ext cx="1061202" cy="53084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17391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0CB3EAA5-A65D-86C8-5D74-11F3DBF1D9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3212" y="4136336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Ostrich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0CB3EAA5-A65D-86C8-5D74-11F3DBF1D9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3212" y="4136336"/>
                      <a:ext cx="1061202" cy="53084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23913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D796133-7D8F-D689-5251-204C2E79CD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81232" y="4143576"/>
                      <a:ext cx="1061202" cy="5481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Penguin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5D796133-7D8F-D689-5251-204C2E79CD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81232" y="4143576"/>
                      <a:ext cx="1061202" cy="54814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35556" b="-41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0222FAC-4C50-F761-C4B8-CE57E94B0D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01144" y="4136336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AP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0222FAC-4C50-F761-C4B8-CE57E94B0D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01144" y="4136336"/>
                      <a:ext cx="1061202" cy="53084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FF89866-2111-9245-2076-9C8477FACD9A}"/>
                  </a:ext>
                </a:extLst>
              </p:cNvPr>
              <p:cNvGrpSpPr/>
              <p:nvPr/>
            </p:nvGrpSpPr>
            <p:grpSpPr>
              <a:xfrm>
                <a:off x="453329" y="5137614"/>
                <a:ext cx="11418028" cy="1240959"/>
                <a:chOff x="453329" y="5423369"/>
                <a:chExt cx="11418028" cy="1240959"/>
              </a:xfrm>
            </p:grpSpPr>
            <p:pic>
              <p:nvPicPr>
                <p:cNvPr id="24" name="Picture 2" descr="Money Stack | Totally Accurate BattleGrounds Wiki | Fandom">
                  <a:extLst>
                    <a:ext uri="{FF2B5EF4-FFF2-40B4-BE49-F238E27FC236}">
                      <a16:creationId xmlns:a16="http://schemas.microsoft.com/office/drawing/2014/main" id="{C1EB6E0B-AFB2-4682-3CC1-2D6CB5D9F2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3329" y="5603124"/>
                  <a:ext cx="1061202" cy="10612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E027B1BF-8823-43C2-3BCC-58A77BB943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113024">
                  <a:off x="1091355" y="5603124"/>
                  <a:ext cx="572008" cy="5720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E194F81-68B5-D79B-2C7F-FA312163A4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8092" y="5472140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Isaac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E194F81-68B5-D79B-2C7F-FA312163A4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8092" y="5472140"/>
                      <a:ext cx="1061202" cy="53084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r="-2222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A13A22B-0104-9249-96D1-1AAD414878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32894" y="5472140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Panda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7A13A22B-0104-9249-96D1-1AAD414878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2894" y="5472140"/>
                      <a:ext cx="1061202" cy="53084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5556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B72C88B-235C-5223-E032-6E3190A30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95745" y="5423369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Rabbit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DB72C88B-235C-5223-E032-6E3190A30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95745" y="5423369"/>
                      <a:ext cx="1061202" cy="53084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r="-17391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21EA8F75-9A50-0D77-7779-2A517EDA60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3210" y="5472140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Ostrich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21EA8F75-9A50-0D77-7779-2A517EDA60A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3210" y="5472140"/>
                      <a:ext cx="1061202" cy="53084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23913" b="-8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6CD74B2-5D40-4C4E-116D-70A1311BE9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9023" y="5490300"/>
                      <a:ext cx="1061202" cy="5481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Penguin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6CD74B2-5D40-4C4E-116D-70A1311BE9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9023" y="5490300"/>
                      <a:ext cx="1061202" cy="54814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478508E-B628-3688-5B20-ABC79E36C5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10155" y="5449172"/>
                      <a:ext cx="1061202" cy="5308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AP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8478508E-B628-3688-5B20-ABC79E36C5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10155" y="5449172"/>
                      <a:ext cx="1061202" cy="53084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DCFA0D4-D5B6-3479-40C4-9B727F1491FD}"/>
                  </a:ext>
                </a:extLst>
              </p:cNvPr>
              <p:cNvGrpSpPr/>
              <p:nvPr/>
            </p:nvGrpSpPr>
            <p:grpSpPr>
              <a:xfrm>
                <a:off x="2223051" y="4197975"/>
                <a:ext cx="9949308" cy="2111911"/>
                <a:chOff x="2287252" y="4295304"/>
                <a:chExt cx="9949308" cy="2111911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F03378D-FAE8-F271-30F4-4E68D410A093}"/>
                    </a:ext>
                  </a:extLst>
                </p:cNvPr>
                <p:cNvSpPr txBox="1"/>
                <p:nvPr/>
              </p:nvSpPr>
              <p:spPr>
                <a:xfrm>
                  <a:off x="2287252" y="4314440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</a:rPr>
                    <a:t>????</a:t>
                  </a:r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E3582C-8B65-74CF-C782-6A406F58502A}"/>
                    </a:ext>
                  </a:extLst>
                </p:cNvPr>
                <p:cNvSpPr txBox="1"/>
                <p:nvPr/>
              </p:nvSpPr>
              <p:spPr>
                <a:xfrm>
                  <a:off x="3865866" y="4295304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</a:rPr>
                    <a:t>????</a:t>
                  </a:r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0B85FDE-C002-FEC9-A786-F5B356D3E576}"/>
                    </a:ext>
                  </a:extLst>
                </p:cNvPr>
                <p:cNvSpPr txBox="1"/>
                <p:nvPr/>
              </p:nvSpPr>
              <p:spPr>
                <a:xfrm>
                  <a:off x="5656824" y="4329799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</a:rPr>
                    <a:t>????</a:t>
                  </a:r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DD14C91-FF96-AD38-F056-24D97DBF8856}"/>
                    </a:ext>
                  </a:extLst>
                </p:cNvPr>
                <p:cNvSpPr txBox="1"/>
                <p:nvPr/>
              </p:nvSpPr>
              <p:spPr>
                <a:xfrm>
                  <a:off x="9431365" y="5777079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</a:rPr>
                    <a:t>????</a:t>
                  </a:r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815391-CF7D-A97F-AC96-CEBF100ECFEF}"/>
                    </a:ext>
                  </a:extLst>
                </p:cNvPr>
                <p:cNvSpPr txBox="1"/>
                <p:nvPr/>
              </p:nvSpPr>
              <p:spPr>
                <a:xfrm>
                  <a:off x="7681177" y="5751615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</a:rPr>
                    <a:t>????</a:t>
                  </a:r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1D6E1B3-E1A8-E05B-26C9-3D83E3250D2F}"/>
                    </a:ext>
                  </a:extLst>
                </p:cNvPr>
                <p:cNvSpPr txBox="1"/>
                <p:nvPr/>
              </p:nvSpPr>
              <p:spPr>
                <a:xfrm>
                  <a:off x="10983723" y="5777077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FF0000"/>
                      </a:solidFill>
                    </a:rPr>
                    <a:t>????</a:t>
                  </a:r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8BB3A7E-EB6E-FFC3-4CE4-FF96106DC7C1}"/>
                    </a:ext>
                  </a:extLst>
                </p:cNvPr>
                <p:cNvSpPr txBox="1"/>
                <p:nvPr/>
              </p:nvSpPr>
              <p:spPr>
                <a:xfrm>
                  <a:off x="2351696" y="5760520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$10</a:t>
                  </a:r>
                  <a:endParaRPr lang="en-US" sz="12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846099-48E7-E73A-8954-CD08251072CF}"/>
                    </a:ext>
                  </a:extLst>
                </p:cNvPr>
                <p:cNvSpPr txBox="1"/>
                <p:nvPr/>
              </p:nvSpPr>
              <p:spPr>
                <a:xfrm>
                  <a:off x="3959608" y="5776910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$15</a:t>
                  </a:r>
                  <a:endParaRPr lang="en-US" sz="1200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3983FE-9C12-3836-6FFE-DFC48EB665D8}"/>
                    </a:ext>
                  </a:extLst>
                </p:cNvPr>
                <p:cNvSpPr txBox="1"/>
                <p:nvPr/>
              </p:nvSpPr>
              <p:spPr>
                <a:xfrm>
                  <a:off x="5684561" y="5766624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$11</a:t>
                  </a:r>
                  <a:endParaRPr lang="en-US" sz="1200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31ECA12-4108-5FF4-CB88-4E7A2E548592}"/>
                    </a:ext>
                  </a:extLst>
                </p:cNvPr>
                <p:cNvSpPr txBox="1"/>
                <p:nvPr/>
              </p:nvSpPr>
              <p:spPr>
                <a:xfrm>
                  <a:off x="7723813" y="4335684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$10</a:t>
                  </a:r>
                  <a:endParaRPr lang="en-US" sz="1200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D95F32-DCAB-D8D5-C5B7-30AB2A73A371}"/>
                    </a:ext>
                  </a:extLst>
                </p:cNvPr>
                <p:cNvSpPr txBox="1"/>
                <p:nvPr/>
              </p:nvSpPr>
              <p:spPr>
                <a:xfrm>
                  <a:off x="9525145" y="4347103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$5</a:t>
                  </a:r>
                  <a:endParaRPr lang="en-US" sz="1200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F9F2F4-1D97-CD87-E7B1-4F3E00EEC615}"/>
                    </a:ext>
                  </a:extLst>
                </p:cNvPr>
                <p:cNvSpPr txBox="1"/>
                <p:nvPr/>
              </p:nvSpPr>
              <p:spPr>
                <a:xfrm>
                  <a:off x="11055361" y="4341413"/>
                  <a:ext cx="1181199" cy="630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$6</a:t>
                  </a:r>
                  <a:endParaRPr lang="en-US" sz="1200" dirty="0"/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E31947B-B7DA-16AF-D58B-2793DF031061}"/>
              </a:ext>
            </a:extLst>
          </p:cNvPr>
          <p:cNvGrpSpPr/>
          <p:nvPr/>
        </p:nvGrpSpPr>
        <p:grpSpPr>
          <a:xfrm>
            <a:off x="6022486" y="5032258"/>
            <a:ext cx="6113422" cy="1581087"/>
            <a:chOff x="6022486" y="5032258"/>
            <a:chExt cx="6113422" cy="158108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1CA23A-266C-334E-B339-921F78070690}"/>
                </a:ext>
              </a:extLst>
            </p:cNvPr>
            <p:cNvSpPr/>
            <p:nvPr/>
          </p:nvSpPr>
          <p:spPr>
            <a:xfrm>
              <a:off x="8824412" y="5032258"/>
              <a:ext cx="3311496" cy="821265"/>
            </a:xfrm>
            <a:prstGeom prst="ellipse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F6B29A8-164C-61D4-26D4-170E3F763641}"/>
                </a:ext>
              </a:extLst>
            </p:cNvPr>
            <p:cNvSpPr/>
            <p:nvPr/>
          </p:nvSpPr>
          <p:spPr>
            <a:xfrm>
              <a:off x="6022486" y="5792080"/>
              <a:ext cx="3311496" cy="82126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9CBCFD-0339-3F40-A6E2-2109E03B9879}"/>
              </a:ext>
            </a:extLst>
          </p:cNvPr>
          <p:cNvSpPr txBox="1"/>
          <p:nvPr/>
        </p:nvSpPr>
        <p:spPr>
          <a:xfrm>
            <a:off x="848286" y="3043920"/>
            <a:ext cx="43691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Obs. Effect equals: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Average Treatment Effect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(what we want)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+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Effect of </a:t>
            </a:r>
            <a:r>
              <a:rPr lang="en-US" sz="2400" b="1" dirty="0">
                <a:solidFill>
                  <a:schemeClr val="accent1"/>
                </a:solidFill>
              </a:rPr>
              <a:t>Selection on Levels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+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Effect of </a:t>
            </a:r>
            <a:r>
              <a:rPr lang="en-US" sz="2400" b="1" dirty="0">
                <a:solidFill>
                  <a:schemeClr val="accent1"/>
                </a:solidFill>
              </a:rPr>
              <a:t>Selection on Treatment</a:t>
            </a:r>
          </a:p>
        </p:txBody>
      </p:sp>
    </p:spTree>
    <p:extLst>
      <p:ext uri="{BB962C8B-B14F-4D97-AF65-F5344CB8AC3E}">
        <p14:creationId xmlns:p14="http://schemas.microsoft.com/office/powerpoint/2010/main" val="2244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C4B2-76F9-4C7B-0593-FFBC06B2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of RCTs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8C5C5-C874-EC10-59E8-0D93C63FA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make sure to avoid selection on levels/treatment?</a:t>
            </a:r>
          </a:p>
          <a:p>
            <a:r>
              <a:rPr lang="en-US" dirty="0"/>
              <a:t>Use randomness!</a:t>
            </a:r>
          </a:p>
          <a:p>
            <a:r>
              <a:rPr lang="en-US" dirty="0"/>
              <a:t>With a randomized control trial, we can learn about the world, even if we know nothing about the world!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Problem 1: </a:t>
            </a:r>
            <a:r>
              <a:rPr lang="en-US" dirty="0">
                <a:solidFill>
                  <a:schemeClr val="accent1"/>
                </a:solidFill>
              </a:rPr>
              <a:t>Imperfect compliance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Problem 2: </a:t>
            </a:r>
            <a:r>
              <a:rPr lang="en-US" dirty="0">
                <a:solidFill>
                  <a:schemeClr val="accent1"/>
                </a:solidFill>
              </a:rPr>
              <a:t>sometimes it’s not possible/ethical to do RCTs...</a:t>
            </a:r>
          </a:p>
        </p:txBody>
      </p:sp>
      <p:pic>
        <p:nvPicPr>
          <p:cNvPr id="1026" name="Picture 2" descr="Musikalisches Würfelspiel - Wikipedia">
            <a:extLst>
              <a:ext uri="{FF2B5EF4-FFF2-40B4-BE49-F238E27FC236}">
                <a16:creationId xmlns:a16="http://schemas.microsoft.com/office/drawing/2014/main" id="{301EBE04-DEBC-0049-C7DC-8C185965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51" y="265191"/>
            <a:ext cx="1425497" cy="142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58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E791-1CD1-D6D2-7201-100CB853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Problem 1: Imperfect Compliance</a:t>
            </a:r>
            <a:br>
              <a:rPr lang="en-US" dirty="0"/>
            </a:br>
            <a:r>
              <a:rPr lang="en-US" dirty="0"/>
              <a:t>Solution: LATE!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87577-D694-3263-4A17-939C171FB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Four types of people: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Compliers, Always-Takers, Never-takers, </a:t>
            </a:r>
            <a:r>
              <a:rPr lang="en-US" dirty="0" err="1">
                <a:solidFill>
                  <a:schemeClr val="accent1"/>
                </a:solidFill>
              </a:rPr>
              <a:t>Defiers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If there are no </a:t>
            </a:r>
            <a:r>
              <a:rPr lang="en-US" dirty="0" err="1"/>
              <a:t>Defiers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Can use LATE (Local Average Treatment Effects) to learn the average treatment affect on the population of compliers.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Can also learn about this population.</a:t>
            </a:r>
          </a:p>
        </p:txBody>
      </p:sp>
      <p:pic>
        <p:nvPicPr>
          <p:cNvPr id="4" name="Picture 2" descr="WHATEVER I DO WHAT I WANT | Llama, Lol, Hilarious">
            <a:extLst>
              <a:ext uri="{FF2B5EF4-FFF2-40B4-BE49-F238E27FC236}">
                <a16:creationId xmlns:a16="http://schemas.microsoft.com/office/drawing/2014/main" id="{F39544AB-E7F5-D987-C561-BBA1FA9A2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047" y="365125"/>
            <a:ext cx="2662257" cy="206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A5C36D-CFA3-1EE3-5CC6-366384A42F5A}"/>
              </a:ext>
            </a:extLst>
          </p:cNvPr>
          <p:cNvGrpSpPr/>
          <p:nvPr/>
        </p:nvGrpSpPr>
        <p:grpSpPr>
          <a:xfrm>
            <a:off x="2002081" y="4425709"/>
            <a:ext cx="9215833" cy="2086614"/>
            <a:chOff x="953866" y="4019811"/>
            <a:chExt cx="11025412" cy="24963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3B33D7-0F35-86F2-46E8-0790A3381250}"/>
                </a:ext>
              </a:extLst>
            </p:cNvPr>
            <p:cNvGrpSpPr/>
            <p:nvPr/>
          </p:nvGrpSpPr>
          <p:grpSpPr>
            <a:xfrm>
              <a:off x="2809614" y="4498091"/>
              <a:ext cx="2953140" cy="1077816"/>
              <a:chOff x="4669078" y="1719705"/>
              <a:chExt cx="2953140" cy="1077816"/>
            </a:xfrm>
          </p:grpSpPr>
          <p:sp>
            <p:nvSpPr>
              <p:cNvPr id="20" name="Double Bracket 19">
                <a:extLst>
                  <a:ext uri="{FF2B5EF4-FFF2-40B4-BE49-F238E27FC236}">
                    <a16:creationId xmlns:a16="http://schemas.microsoft.com/office/drawing/2014/main" id="{1815113F-D7AE-43DE-55AE-1AB8D4722ABB}"/>
                  </a:ext>
                </a:extLst>
              </p:cNvPr>
              <p:cNvSpPr/>
              <p:nvPr/>
            </p:nvSpPr>
            <p:spPr>
              <a:xfrm>
                <a:off x="4669078" y="1719705"/>
                <a:ext cx="2298403" cy="1077816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1E7C63-FC62-2DD6-A569-3F44A5AF2FD6}"/>
                  </a:ext>
                </a:extLst>
              </p:cNvPr>
              <p:cNvSpPr txBox="1"/>
              <p:nvPr/>
            </p:nvSpPr>
            <p:spPr>
              <a:xfrm>
                <a:off x="4836157" y="1792851"/>
                <a:ext cx="2786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Effect of</a:t>
                </a:r>
                <a:endParaRPr lang="en-US" sz="2000" dirty="0"/>
              </a:p>
              <a:p>
                <a:r>
                  <a:rPr lang="en-US" sz="2400" dirty="0"/>
                  <a:t>    on </a:t>
                </a:r>
              </a:p>
            </p:txBody>
          </p:sp>
          <p:pic>
            <p:nvPicPr>
              <p:cNvPr id="22" name="Picture 21" descr="Page 12 | Mortarboard Cap Images - Free Download on Freepik">
                <a:extLst>
                  <a:ext uri="{FF2B5EF4-FFF2-40B4-BE49-F238E27FC236}">
                    <a16:creationId xmlns:a16="http://schemas.microsoft.com/office/drawing/2014/main" id="{8C20373E-032A-DAE0-4578-CBC599F16B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6258422" y="1809795"/>
                <a:ext cx="526944" cy="527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09B1F2B7-2B87-5D71-3162-B64D34E139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7102" y="2140838"/>
                <a:ext cx="647788" cy="648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9B63C89-EDCA-07EA-B671-A681A58E82AB}"/>
                    </a:ext>
                  </a:extLst>
                </p:cNvPr>
                <p:cNvSpPr txBox="1"/>
                <p:nvPr/>
              </p:nvSpPr>
              <p:spPr>
                <a:xfrm>
                  <a:off x="5381159" y="4663569"/>
                  <a:ext cx="52615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3600" b="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D067DB7-950F-519F-DF57-258FD6E3E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1159" y="4663569"/>
                  <a:ext cx="526150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360B93-10D6-6A15-DFBE-278F1452EE0C}"/>
                </a:ext>
              </a:extLst>
            </p:cNvPr>
            <p:cNvGrpSpPr/>
            <p:nvPr/>
          </p:nvGrpSpPr>
          <p:grpSpPr>
            <a:xfrm>
              <a:off x="6397420" y="4019811"/>
              <a:ext cx="2988932" cy="1077816"/>
              <a:chOff x="8161759" y="1696949"/>
              <a:chExt cx="2988932" cy="107781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04D7CB-710A-5E94-C669-9640E1A5B738}"/>
                  </a:ext>
                </a:extLst>
              </p:cNvPr>
              <p:cNvSpPr txBox="1"/>
              <p:nvPr/>
            </p:nvSpPr>
            <p:spPr>
              <a:xfrm>
                <a:off x="8364630" y="1774968"/>
                <a:ext cx="2786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Effect of</a:t>
                </a:r>
                <a:endParaRPr lang="en-US" sz="2000" dirty="0"/>
              </a:p>
              <a:p>
                <a:r>
                  <a:rPr lang="en-US" sz="2400" dirty="0"/>
                  <a:t>    on </a:t>
                </a:r>
              </a:p>
            </p:txBody>
          </p:sp>
          <p:sp>
            <p:nvSpPr>
              <p:cNvPr id="17" name="Double Bracket 16">
                <a:extLst>
                  <a:ext uri="{FF2B5EF4-FFF2-40B4-BE49-F238E27FC236}">
                    <a16:creationId xmlns:a16="http://schemas.microsoft.com/office/drawing/2014/main" id="{338E9B0E-2359-5FE1-A2AD-182EFA32723D}"/>
                  </a:ext>
                </a:extLst>
              </p:cNvPr>
              <p:cNvSpPr/>
              <p:nvPr/>
            </p:nvSpPr>
            <p:spPr>
              <a:xfrm>
                <a:off x="8161759" y="1696949"/>
                <a:ext cx="2298403" cy="1077816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Content Placeholder 4">
                <a:extLst>
                  <a:ext uri="{FF2B5EF4-FFF2-40B4-BE49-F238E27FC236}">
                    <a16:creationId xmlns:a16="http://schemas.microsoft.com/office/drawing/2014/main" id="{8DA2BE99-7119-5C3C-2F51-26BA657A25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952" t="6679" r="10267" b="6847"/>
              <a:stretch/>
            </p:blipFill>
            <p:spPr>
              <a:xfrm>
                <a:off x="9790300" y="1788309"/>
                <a:ext cx="553824" cy="39761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E7398688-2AAD-E2C6-5BB4-EB0537B7D1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08577" y="2115902"/>
                <a:ext cx="647788" cy="648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7D0A62B-D3E3-73F4-C3F3-85A2CDC6F0AC}"/>
                </a:ext>
              </a:extLst>
            </p:cNvPr>
            <p:cNvCxnSpPr/>
            <p:nvPr/>
          </p:nvCxnSpPr>
          <p:spPr>
            <a:xfrm flipH="1">
              <a:off x="7466293" y="4498091"/>
              <a:ext cx="2703792" cy="150489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5956B2-8CDE-22D6-B397-AE8373024C27}"/>
                </a:ext>
              </a:extLst>
            </p:cNvPr>
            <p:cNvGrpSpPr/>
            <p:nvPr/>
          </p:nvGrpSpPr>
          <p:grpSpPr>
            <a:xfrm>
              <a:off x="9011850" y="5415059"/>
              <a:ext cx="2967428" cy="1101084"/>
              <a:chOff x="1746333" y="1692547"/>
              <a:chExt cx="2967428" cy="110108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AC5583-62CD-D651-95C1-F40C8C5B60EA}"/>
                  </a:ext>
                </a:extLst>
              </p:cNvPr>
              <p:cNvSpPr txBox="1"/>
              <p:nvPr/>
            </p:nvSpPr>
            <p:spPr>
              <a:xfrm>
                <a:off x="1927700" y="1792851"/>
                <a:ext cx="2786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Effect of</a:t>
                </a:r>
                <a:endParaRPr lang="en-US" sz="2000" dirty="0"/>
              </a:p>
              <a:p>
                <a:r>
                  <a:rPr lang="en-US" sz="2400" dirty="0"/>
                  <a:t>    on </a:t>
                </a:r>
              </a:p>
            </p:txBody>
          </p:sp>
          <p:pic>
            <p:nvPicPr>
              <p:cNvPr id="13" name="Content Placeholder 4">
                <a:extLst>
                  <a:ext uri="{FF2B5EF4-FFF2-40B4-BE49-F238E27FC236}">
                    <a16:creationId xmlns:a16="http://schemas.microsoft.com/office/drawing/2014/main" id="{AB24150C-F937-F24B-A7C4-C55AFA91AF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952" t="6679" r="10267" b="6847"/>
              <a:stretch/>
            </p:blipFill>
            <p:spPr>
              <a:xfrm>
                <a:off x="3379535" y="1886235"/>
                <a:ext cx="553824" cy="39761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Page 12 | Mortarboard Cap Images - Free Download on Freepik">
                <a:extLst>
                  <a:ext uri="{FF2B5EF4-FFF2-40B4-BE49-F238E27FC236}">
                    <a16:creationId xmlns:a16="http://schemas.microsoft.com/office/drawing/2014/main" id="{AE1B35E1-A69F-88B3-B9EF-94CB2A1626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2782361" y="2266062"/>
                <a:ext cx="526944" cy="527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82B60705-FB08-7655-4413-528924281E9D}"/>
                  </a:ext>
                </a:extLst>
              </p:cNvPr>
              <p:cNvSpPr/>
              <p:nvPr/>
            </p:nvSpPr>
            <p:spPr>
              <a:xfrm>
                <a:off x="1746333" y="1692547"/>
                <a:ext cx="2298403" cy="1077816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5A60D48-88A4-A584-4F2F-975BB7E9BCE4}"/>
                    </a:ext>
                  </a:extLst>
                </p:cNvPr>
                <p:cNvSpPr txBox="1"/>
                <p:nvPr/>
              </p:nvSpPr>
              <p:spPr>
                <a:xfrm>
                  <a:off x="953866" y="4654090"/>
                  <a:ext cx="25304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0" dirty="0">
                      <a:solidFill>
                        <a:schemeClr val="accent1"/>
                      </a:solidFill>
                    </a:rPr>
                    <a:t>LATE </a:t>
                  </a:r>
                  <a14:m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endParaRPr lang="en-US" sz="3600" b="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3680B0-C99F-9B99-039B-065087A62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866" y="4654090"/>
                  <a:ext cx="2530478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6965" t="-13462" b="-32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8576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58B2-D218-EE13-DCE6-0819B231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Problem 2: We can’t always run an RCT</a:t>
            </a:r>
            <a:br>
              <a:rPr lang="en-US" dirty="0"/>
            </a:br>
            <a:r>
              <a:rPr lang="en-US" dirty="0"/>
              <a:t>Solution: Natural Experiments!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24CB-3B3D-AF90-7668-EDF8F0201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013322" cy="5167312"/>
          </a:xfrm>
        </p:spPr>
        <p:txBody>
          <a:bodyPr>
            <a:normAutofit/>
          </a:bodyPr>
          <a:lstStyle/>
          <a:p>
            <a:r>
              <a:rPr lang="en-US" dirty="0"/>
              <a:t>Instrumental Variables: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Look for a “random enough” source of variation.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Should have: Relevance, Independence, Exclusion, and </a:t>
            </a:r>
            <a:r>
              <a:rPr lang="en-US" dirty="0" err="1">
                <a:solidFill>
                  <a:schemeClr val="accent1"/>
                </a:solidFill>
              </a:rPr>
              <a:t>Monoticity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Example: random assignment to judges</a:t>
            </a:r>
          </a:p>
          <a:p>
            <a:r>
              <a:rPr lang="en-US" dirty="0"/>
              <a:t>Regression Discontinuity: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Look for a sharp cutoff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Example: Cut-off for college admissions</a:t>
            </a:r>
          </a:p>
          <a:p>
            <a:r>
              <a:rPr lang="en-US" dirty="0"/>
              <a:t>Difference-in-differences: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Look for policy changes between two nearby areas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See if there’s a difference in differences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Example: Minimum wage in NJ and PA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AE6B46-AB90-35E5-482C-3FBEEF803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2847" y="3234142"/>
            <a:ext cx="3365508" cy="19827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AE4B45-9534-314A-9A2E-7026EBAB46F3}"/>
              </a:ext>
            </a:extLst>
          </p:cNvPr>
          <p:cNvGrpSpPr/>
          <p:nvPr/>
        </p:nvGrpSpPr>
        <p:grpSpPr>
          <a:xfrm>
            <a:off x="7337502" y="4527395"/>
            <a:ext cx="5322338" cy="2417401"/>
            <a:chOff x="3851927" y="2728913"/>
            <a:chExt cx="9628599" cy="43733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CD9844-5AFF-71FC-EE61-C5A3D07DACD2}"/>
                </a:ext>
              </a:extLst>
            </p:cNvPr>
            <p:cNvGrpSpPr/>
            <p:nvPr/>
          </p:nvGrpSpPr>
          <p:grpSpPr>
            <a:xfrm>
              <a:off x="4979937" y="3171331"/>
              <a:ext cx="6994973" cy="3930884"/>
              <a:chOff x="2119147" y="2161875"/>
              <a:chExt cx="9152273" cy="5011926"/>
            </a:xfrm>
          </p:grpSpPr>
          <p:pic>
            <p:nvPicPr>
              <p:cNvPr id="6" name="Picture 2" descr="New Jersey County Map (Printable State Map with County Lines) – DIY  Projects, Patterns, Monograms, Designs, Templates">
                <a:extLst>
                  <a:ext uri="{FF2B5EF4-FFF2-40B4-BE49-F238E27FC236}">
                    <a16:creationId xmlns:a16="http://schemas.microsoft.com/office/drawing/2014/main" id="{54F059DA-36B1-6008-BF5B-C2E86C53E5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402701">
                <a:off x="7430165" y="3088029"/>
                <a:ext cx="2153222" cy="3954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88F2A82B-C26C-3021-D064-4851992E72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6000"/>
                        </a14:imgEffect>
                        <a14:imgEffect>
                          <a14:saturation sat="0"/>
                        </a14:imgEffect>
                        <a14:imgEffect>
                          <a14:brightnessContrast bright="-7000" contrast="-5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1285">
                <a:off x="2119147" y="2161875"/>
                <a:ext cx="6595268" cy="38439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44BD1F-739E-94D9-83F9-01279281AABD}"/>
                  </a:ext>
                </a:extLst>
              </p:cNvPr>
              <p:cNvSpPr txBox="1"/>
              <p:nvPr/>
            </p:nvSpPr>
            <p:spPr>
              <a:xfrm>
                <a:off x="3155683" y="5682964"/>
                <a:ext cx="4159854" cy="1490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Pennsylvania (PA)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B7A92E-8575-07D6-E639-010111070647}"/>
                  </a:ext>
                </a:extLst>
              </p:cNvPr>
              <p:cNvSpPr txBox="1"/>
              <p:nvPr/>
            </p:nvSpPr>
            <p:spPr>
              <a:xfrm>
                <a:off x="9030069" y="4564609"/>
                <a:ext cx="2241351" cy="2129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New Jersey</a:t>
                </a:r>
              </a:p>
              <a:p>
                <a:pPr algn="ctr"/>
                <a:r>
                  <a:rPr lang="en-US" dirty="0"/>
                  <a:t>(NJ)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5AB2F9C-AC55-D774-CB20-CCF477714ED5}"/>
                </a:ext>
              </a:extLst>
            </p:cNvPr>
            <p:cNvGrpSpPr/>
            <p:nvPr/>
          </p:nvGrpSpPr>
          <p:grpSpPr>
            <a:xfrm>
              <a:off x="3851927" y="2728913"/>
              <a:ext cx="9628599" cy="4071336"/>
              <a:chOff x="3851927" y="2728913"/>
              <a:chExt cx="9628599" cy="4071336"/>
            </a:xfrm>
          </p:grpSpPr>
          <p:sp>
            <p:nvSpPr>
              <p:cNvPr id="11" name="Oval Callout 10">
                <a:extLst>
                  <a:ext uri="{FF2B5EF4-FFF2-40B4-BE49-F238E27FC236}">
                    <a16:creationId xmlns:a16="http://schemas.microsoft.com/office/drawing/2014/main" id="{3D356068-0CDD-855C-DBE7-EBD250C0B2B7}"/>
                  </a:ext>
                </a:extLst>
              </p:cNvPr>
              <p:cNvSpPr/>
              <p:nvPr/>
            </p:nvSpPr>
            <p:spPr>
              <a:xfrm>
                <a:off x="10088596" y="2728913"/>
                <a:ext cx="3391930" cy="1700212"/>
              </a:xfrm>
              <a:prstGeom prst="wedgeEllipseCallout">
                <a:avLst>
                  <a:gd name="adj1" fmla="val -49863"/>
                  <a:gd name="adj2" fmla="val 59780"/>
                </a:avLst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We’re raising the minimum wage!</a:t>
                </a:r>
              </a:p>
            </p:txBody>
          </p:sp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DD5A7A6F-62FE-FA15-0E28-D9738C2617F5}"/>
                  </a:ext>
                </a:extLst>
              </p:cNvPr>
              <p:cNvSpPr/>
              <p:nvPr/>
            </p:nvSpPr>
            <p:spPr>
              <a:xfrm>
                <a:off x="3851927" y="5882279"/>
                <a:ext cx="1715600" cy="917970"/>
              </a:xfrm>
              <a:prstGeom prst="wedgeEllipseCallout">
                <a:avLst>
                  <a:gd name="adj1" fmla="val 78649"/>
                  <a:gd name="adj2" fmla="val -103805"/>
                </a:avLst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Nah.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DBF33-77A1-ED66-2BA7-6BA80B07F14A}"/>
              </a:ext>
            </a:extLst>
          </p:cNvPr>
          <p:cNvGrpSpPr/>
          <p:nvPr/>
        </p:nvGrpSpPr>
        <p:grpSpPr>
          <a:xfrm>
            <a:off x="7984909" y="992039"/>
            <a:ext cx="3643598" cy="2170803"/>
            <a:chOff x="7984909" y="992039"/>
            <a:chExt cx="3643598" cy="217080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A009821-28EB-5517-F980-E37D6F19C928}"/>
                </a:ext>
              </a:extLst>
            </p:cNvPr>
            <p:cNvGrpSpPr/>
            <p:nvPr/>
          </p:nvGrpSpPr>
          <p:grpSpPr>
            <a:xfrm>
              <a:off x="7984909" y="992039"/>
              <a:ext cx="3619599" cy="2170803"/>
              <a:chOff x="4944538" y="2409318"/>
              <a:chExt cx="7344909" cy="4405005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B075ED5A-A1FD-38E2-A806-DDE037082CC5}"/>
                  </a:ext>
                </a:extLst>
              </p:cNvPr>
              <p:cNvSpPr/>
              <p:nvPr/>
            </p:nvSpPr>
            <p:spPr>
              <a:xfrm>
                <a:off x="4944538" y="3516183"/>
                <a:ext cx="2075053" cy="1218627"/>
              </a:xfrm>
              <a:prstGeom prst="wedgeRoundRectCallout">
                <a:avLst>
                  <a:gd name="adj1" fmla="val 56283"/>
                  <a:gd name="adj2" fmla="val 7305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Release them all!</a:t>
                </a:r>
              </a:p>
            </p:txBody>
          </p:sp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FAD70936-A07B-F29C-8D7C-07AD5A625CA2}"/>
                  </a:ext>
                </a:extLst>
              </p:cNvPr>
              <p:cNvSpPr/>
              <p:nvPr/>
            </p:nvSpPr>
            <p:spPr>
              <a:xfrm>
                <a:off x="7321968" y="2877154"/>
                <a:ext cx="2075053" cy="1218627"/>
              </a:xfrm>
              <a:prstGeom prst="wedgeRoundRectCallout">
                <a:avLst>
                  <a:gd name="adj1" fmla="val 41823"/>
                  <a:gd name="adj2" fmla="val 10353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Release 1 and 2</a:t>
                </a:r>
              </a:p>
            </p:txBody>
          </p:sp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BA7A1680-EC0A-9D55-C621-195865646378}"/>
                  </a:ext>
                </a:extLst>
              </p:cNvPr>
              <p:cNvSpPr/>
              <p:nvPr/>
            </p:nvSpPr>
            <p:spPr>
              <a:xfrm>
                <a:off x="10214394" y="2409318"/>
                <a:ext cx="2075053" cy="1218627"/>
              </a:xfrm>
              <a:prstGeom prst="wedgeRoundRectCallout">
                <a:avLst>
                  <a:gd name="adj1" fmla="val 5331"/>
                  <a:gd name="adj2" fmla="val 10353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Release 1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3E28552-AA80-DBE4-020A-54EB36EF71B3}"/>
                  </a:ext>
                </a:extLst>
              </p:cNvPr>
              <p:cNvGrpSpPr/>
              <p:nvPr/>
            </p:nvGrpSpPr>
            <p:grpSpPr>
              <a:xfrm>
                <a:off x="6573277" y="4290440"/>
                <a:ext cx="5509074" cy="2523883"/>
                <a:chOff x="6573277" y="4290440"/>
                <a:chExt cx="5509074" cy="252388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A5B91B4-F970-9A40-1B8A-EE1609015E6D}"/>
                    </a:ext>
                  </a:extLst>
                </p:cNvPr>
                <p:cNvGrpSpPr/>
                <p:nvPr/>
              </p:nvGrpSpPr>
              <p:grpSpPr>
                <a:xfrm>
                  <a:off x="6920485" y="4564255"/>
                  <a:ext cx="1217612" cy="1826418"/>
                  <a:chOff x="801648" y="4762129"/>
                  <a:chExt cx="1217612" cy="1826418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D0643D01-67E7-6BD2-EE4E-98E186407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1648" y="4762129"/>
                    <a:ext cx="1217612" cy="1826418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2" descr="Walnut Finish Gavel">
                    <a:extLst>
                      <a:ext uri="{FF2B5EF4-FFF2-40B4-BE49-F238E27FC236}">
                        <a16:creationId xmlns:a16="http://schemas.microsoft.com/office/drawing/2014/main" id="{254BACC9-D6BA-2B33-2FEB-F6C49086CA5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10454" y="5338404"/>
                    <a:ext cx="475075" cy="6599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4" descr="Wig Judge transparent PNG - StickPNG">
                    <a:extLst>
                      <a:ext uri="{FF2B5EF4-FFF2-40B4-BE49-F238E27FC236}">
                        <a16:creationId xmlns:a16="http://schemas.microsoft.com/office/drawing/2014/main" id="{8FE695D5-9EA5-B127-092F-0F7E1A0991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2129" y="5014263"/>
                    <a:ext cx="808038" cy="10884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570E97A-6C80-EFFF-EB24-D45C704BC303}"/>
                    </a:ext>
                  </a:extLst>
                </p:cNvPr>
                <p:cNvGrpSpPr/>
                <p:nvPr/>
              </p:nvGrpSpPr>
              <p:grpSpPr>
                <a:xfrm>
                  <a:off x="8908435" y="4567641"/>
                  <a:ext cx="1217612" cy="1826418"/>
                  <a:chOff x="801648" y="4762129"/>
                  <a:chExt cx="1217612" cy="1826418"/>
                </a:xfrm>
              </p:grpSpPr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787FBCF6-A83B-261C-6F5C-0DB6DDD67F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1648" y="4762129"/>
                    <a:ext cx="1217612" cy="1826418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2" descr="Walnut Finish Gavel">
                    <a:extLst>
                      <a:ext uri="{FF2B5EF4-FFF2-40B4-BE49-F238E27FC236}">
                        <a16:creationId xmlns:a16="http://schemas.microsoft.com/office/drawing/2014/main" id="{9C37233B-B32F-E787-C6B6-BEF9B469C1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10454" y="5338404"/>
                    <a:ext cx="475075" cy="6599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" name="Picture 4" descr="Wig Judge transparent PNG - StickPNG">
                    <a:extLst>
                      <a:ext uri="{FF2B5EF4-FFF2-40B4-BE49-F238E27FC236}">
                        <a16:creationId xmlns:a16="http://schemas.microsoft.com/office/drawing/2014/main" id="{FFD27BF7-5AA1-FDBA-37EC-F197367D19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2129" y="5014263"/>
                    <a:ext cx="808038" cy="10884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1607DC41-28FB-2233-BA8C-C0F9C026198C}"/>
                    </a:ext>
                  </a:extLst>
                </p:cNvPr>
                <p:cNvGrpSpPr/>
                <p:nvPr/>
              </p:nvGrpSpPr>
              <p:grpSpPr>
                <a:xfrm>
                  <a:off x="10657421" y="4557276"/>
                  <a:ext cx="1217612" cy="1826418"/>
                  <a:chOff x="801648" y="4762129"/>
                  <a:chExt cx="1217612" cy="1826418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68C6A4E7-3DDB-B8E3-DE4E-EF9A31E97E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01648" y="4762129"/>
                    <a:ext cx="1217612" cy="182641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" descr="Walnut Finish Gavel">
                    <a:extLst>
                      <a:ext uri="{FF2B5EF4-FFF2-40B4-BE49-F238E27FC236}">
                        <a16:creationId xmlns:a16="http://schemas.microsoft.com/office/drawing/2014/main" id="{2C71F2AB-2C45-0C89-8B36-3CD1B49E74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10454" y="5338404"/>
                    <a:ext cx="475075" cy="65991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4" descr="Wig Judge transparent PNG - StickPNG">
                    <a:extLst>
                      <a:ext uri="{FF2B5EF4-FFF2-40B4-BE49-F238E27FC236}">
                        <a16:creationId xmlns:a16="http://schemas.microsoft.com/office/drawing/2014/main" id="{36C7455E-7C8C-5D1D-AC46-9F9C0A0C4C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92129" y="5014263"/>
                    <a:ext cx="808038" cy="10884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0FDC1A-E74C-7A18-2ECB-767E99B65DDA}"/>
                    </a:ext>
                  </a:extLst>
                </p:cNvPr>
                <p:cNvSpPr txBox="1"/>
                <p:nvPr/>
              </p:nvSpPr>
              <p:spPr>
                <a:xfrm>
                  <a:off x="6663128" y="4315840"/>
                  <a:ext cx="1683359" cy="624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accent1"/>
                      </a:solidFill>
                    </a:rPr>
                    <a:t>0.7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A0A8C1A-0FB7-0699-B351-2B93E3563C90}"/>
                    </a:ext>
                  </a:extLst>
                </p:cNvPr>
                <p:cNvSpPr txBox="1"/>
                <p:nvPr/>
              </p:nvSpPr>
              <p:spPr>
                <a:xfrm>
                  <a:off x="8660276" y="4336966"/>
                  <a:ext cx="1683359" cy="624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accent1"/>
                      </a:solidFill>
                    </a:rPr>
                    <a:t>0.5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30C0378-7F8F-C355-757F-CB528F2AD3BD}"/>
                    </a:ext>
                  </a:extLst>
                </p:cNvPr>
                <p:cNvSpPr txBox="1"/>
                <p:nvPr/>
              </p:nvSpPr>
              <p:spPr>
                <a:xfrm>
                  <a:off x="10398992" y="4290440"/>
                  <a:ext cx="1683359" cy="624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accent1"/>
                      </a:solidFill>
                    </a:rPr>
                    <a:t>0.3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5858CD2-AE8C-4FC2-5F19-9011A1FA296E}"/>
                    </a:ext>
                  </a:extLst>
                </p:cNvPr>
                <p:cNvSpPr txBox="1"/>
                <p:nvPr/>
              </p:nvSpPr>
              <p:spPr>
                <a:xfrm>
                  <a:off x="6573277" y="6189780"/>
                  <a:ext cx="2030069" cy="624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701E4ED-6EC9-B294-CAFF-B570B9F38EC6}"/>
                    </a:ext>
                  </a:extLst>
                </p:cNvPr>
                <p:cNvSpPr txBox="1"/>
                <p:nvPr/>
              </p:nvSpPr>
              <p:spPr>
                <a:xfrm>
                  <a:off x="8554952" y="6114403"/>
                  <a:ext cx="2030069" cy="624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B</a:t>
                  </a: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F9ED00-EA7F-106A-DA1B-EFD035669651}"/>
                </a:ext>
              </a:extLst>
            </p:cNvPr>
            <p:cNvSpPr txBox="1"/>
            <p:nvPr/>
          </p:nvSpPr>
          <p:spPr>
            <a:xfrm>
              <a:off x="10628081" y="2834162"/>
              <a:ext cx="1000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9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77D0-4B07-129D-4C8F-D97AB58C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49FE8-8AD1-BB80-47D2-F42156675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from traffic stops</a:t>
            </a:r>
          </a:p>
        </p:txBody>
      </p:sp>
    </p:spTree>
    <p:extLst>
      <p:ext uri="{BB962C8B-B14F-4D97-AF65-F5344CB8AC3E}">
        <p14:creationId xmlns:p14="http://schemas.microsoft.com/office/powerpoint/2010/main" val="750589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E4C-1F73-7619-EF5E-57510207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Another way to “Control” for things...</a:t>
            </a:r>
            <a:br>
              <a:rPr lang="en-US" dirty="0"/>
            </a:br>
            <a:r>
              <a:rPr lang="en-US" dirty="0"/>
              <a:t>Regression!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B83E0B-0C29-E8C9-393D-B4F66EE0B4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47556" cy="4351338"/>
              </a:xfrm>
            </p:spPr>
            <p:txBody>
              <a:bodyPr/>
              <a:lstStyle/>
              <a:p>
                <a:r>
                  <a:rPr lang="en-US" b="1" dirty="0"/>
                  <a:t>Model</a:t>
                </a:r>
                <a:r>
                  <a:rPr lang="en-US" dirty="0"/>
                  <a:t> the world as linear.</a:t>
                </a:r>
              </a:p>
              <a:p>
                <a:pPr lvl="1"/>
                <a:endParaRPr lang="en-US" sz="900" dirty="0"/>
              </a:p>
              <a:p>
                <a:r>
                  <a:rPr lang="en-US" dirty="0"/>
                  <a:t>Fit the model by finding best coefficients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for our data.</a:t>
                </a:r>
              </a:p>
              <a:p>
                <a:r>
                  <a:rPr lang="en-US" dirty="0"/>
                  <a:t>If we believe the model, can interpret coefficients as treatment effects.</a:t>
                </a:r>
              </a:p>
              <a:p>
                <a:r>
                  <a:rPr lang="en-US" dirty="0"/>
                  <a:t>If we don’t believe the model, can still use this do to prediction!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B83E0B-0C29-E8C9-393D-B4F66EE0B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47556" cy="4351338"/>
              </a:xfrm>
              <a:blipFill>
                <a:blip r:embed="rId2"/>
                <a:stretch>
                  <a:fillRect l="-1073" t="-2326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5967F25-E67A-3CCB-196F-359528551C6B}"/>
              </a:ext>
            </a:extLst>
          </p:cNvPr>
          <p:cNvGrpSpPr/>
          <p:nvPr/>
        </p:nvGrpSpPr>
        <p:grpSpPr>
          <a:xfrm>
            <a:off x="4405329" y="4652355"/>
            <a:ext cx="7574199" cy="2130452"/>
            <a:chOff x="332016" y="3107556"/>
            <a:chExt cx="11856496" cy="333496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932B794-ED44-F392-E1E6-1E03FC1A0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7589" y="4046584"/>
              <a:ext cx="1643061" cy="1643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25BE49A-169D-C309-99F1-27CF0AAF4364}"/>
                </a:ext>
              </a:extLst>
            </p:cNvPr>
            <p:cNvGrpSpPr/>
            <p:nvPr/>
          </p:nvGrpSpPr>
          <p:grpSpPr>
            <a:xfrm>
              <a:off x="332016" y="4187170"/>
              <a:ext cx="1953984" cy="1649160"/>
              <a:chOff x="952502" y="3804445"/>
              <a:chExt cx="2562223" cy="216251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06BB90B-773C-EE0F-58A8-BDD588A698F9}"/>
                  </a:ext>
                </a:extLst>
              </p:cNvPr>
              <p:cNvSpPr/>
              <p:nvPr/>
            </p:nvSpPr>
            <p:spPr>
              <a:xfrm>
                <a:off x="2743200" y="3804445"/>
                <a:ext cx="771525" cy="7715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6F11834-034C-D3DC-CCE0-799C9FBEE8D7}"/>
                  </a:ext>
                </a:extLst>
              </p:cNvPr>
              <p:cNvSpPr/>
              <p:nvPr/>
            </p:nvSpPr>
            <p:spPr>
              <a:xfrm>
                <a:off x="2743200" y="5195432"/>
                <a:ext cx="771525" cy="7715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Y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D069D95-E14D-CE99-C625-D3BEA6147BDC}"/>
                  </a:ext>
                </a:extLst>
              </p:cNvPr>
              <p:cNvSpPr/>
              <p:nvPr/>
            </p:nvSpPr>
            <p:spPr>
              <a:xfrm>
                <a:off x="952502" y="4508841"/>
                <a:ext cx="771525" cy="7715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Z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78BAF15-EEF9-5270-EAC6-6ECB2AA06AA3}"/>
                  </a:ext>
                </a:extLst>
              </p:cNvPr>
              <p:cNvCxnSpPr>
                <a:cxnSpLocks/>
                <a:stCxn id="8" idx="7"/>
                <a:endCxn id="6" idx="2"/>
              </p:cNvCxnSpPr>
              <p:nvPr/>
            </p:nvCxnSpPr>
            <p:spPr>
              <a:xfrm flipV="1">
                <a:off x="1611040" y="4190208"/>
                <a:ext cx="1132160" cy="4316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0B80BC5-4EF4-4B0A-3DCB-D50BA70C5251}"/>
                  </a:ext>
                </a:extLst>
              </p:cNvPr>
              <p:cNvCxnSpPr>
                <a:cxnSpLocks/>
                <a:stCxn id="8" idx="5"/>
                <a:endCxn id="7" idx="2"/>
              </p:cNvCxnSpPr>
              <p:nvPr/>
            </p:nvCxnSpPr>
            <p:spPr>
              <a:xfrm>
                <a:off x="1611039" y="5167379"/>
                <a:ext cx="1132161" cy="41381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9E090D6-165E-C2A5-7754-BF3DDF725907}"/>
                  </a:ext>
                </a:extLst>
              </p:cNvPr>
              <p:cNvCxnSpPr>
                <a:cxnSpLocks/>
                <a:stCxn id="6" idx="4"/>
                <a:endCxn id="7" idx="0"/>
              </p:cNvCxnSpPr>
              <p:nvPr/>
            </p:nvCxnSpPr>
            <p:spPr>
              <a:xfrm>
                <a:off x="3128963" y="4575970"/>
                <a:ext cx="0" cy="61946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4F4D913-2423-33C2-3703-89B67C5FDB67}"/>
                </a:ext>
              </a:extLst>
            </p:cNvPr>
            <p:cNvGrpSpPr/>
            <p:nvPr/>
          </p:nvGrpSpPr>
          <p:grpSpPr>
            <a:xfrm>
              <a:off x="2480780" y="3107556"/>
              <a:ext cx="7522029" cy="2582089"/>
              <a:chOff x="2480780" y="3107556"/>
              <a:chExt cx="7522029" cy="2582089"/>
            </a:xfrm>
          </p:grpSpPr>
          <p:pic>
            <p:nvPicPr>
              <p:cNvPr id="13" name="Picture 10" descr="Best Pedestrian bridge Illustration download in PNG &amp; Vector format">
                <a:extLst>
                  <a:ext uri="{FF2B5EF4-FFF2-40B4-BE49-F238E27FC236}">
                    <a16:creationId xmlns:a16="http://schemas.microsoft.com/office/drawing/2014/main" id="{3037E40B-7757-9DC3-6739-5FA801E290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0780" y="3434995"/>
                <a:ext cx="7522029" cy="2254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03D0D-3C9E-E22C-0744-4D3810BEE1DE}"/>
                  </a:ext>
                </a:extLst>
              </p:cNvPr>
              <p:cNvSpPr txBox="1"/>
              <p:nvPr/>
            </p:nvSpPr>
            <p:spPr>
              <a:xfrm>
                <a:off x="3487127" y="3107556"/>
                <a:ext cx="5509335" cy="2434586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accent6"/>
                    </a:solidFill>
                    <a:latin typeface="Trade Gothic Inline" panose="020F0502020204030204" pitchFamily="34" charset="0"/>
                    <a:cs typeface="Trade Gothic Inline" panose="020F0502020204030204" pitchFamily="34" charset="0"/>
                  </a:rPr>
                  <a:t>Regression!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A3E614-D270-495D-4EF3-02E2C0A55F97}"/>
                </a:ext>
              </a:extLst>
            </p:cNvPr>
            <p:cNvSpPr txBox="1"/>
            <p:nvPr/>
          </p:nvSpPr>
          <p:spPr>
            <a:xfrm>
              <a:off x="489856" y="6008913"/>
              <a:ext cx="1990923" cy="433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Causality-Land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01F2EC-18B6-3B04-C882-AB9874C33867}"/>
                </a:ext>
              </a:extLst>
            </p:cNvPr>
            <p:cNvSpPr txBox="1"/>
            <p:nvPr/>
          </p:nvSpPr>
          <p:spPr>
            <a:xfrm>
              <a:off x="10197589" y="5858101"/>
              <a:ext cx="1990923" cy="433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Prediction-Land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972425-2731-4E22-028F-EC7FFDB1CFAB}"/>
              </a:ext>
            </a:extLst>
          </p:cNvPr>
          <p:cNvGrpSpPr/>
          <p:nvPr/>
        </p:nvGrpSpPr>
        <p:grpSpPr>
          <a:xfrm>
            <a:off x="4979629" y="1034599"/>
            <a:ext cx="6135856" cy="1355637"/>
            <a:chOff x="4979629" y="1034599"/>
            <a:chExt cx="6135856" cy="1355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17DBCB8-2F42-9D70-EB57-19EC4FAE69B1}"/>
                    </a:ext>
                  </a:extLst>
                </p:cNvPr>
                <p:cNvSpPr txBox="1"/>
                <p:nvPr/>
              </p:nvSpPr>
              <p:spPr>
                <a:xfrm>
                  <a:off x="4979629" y="1632785"/>
                  <a:ext cx="6135856" cy="7574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17DBCB8-2F42-9D70-EB57-19EC4FAE69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9629" y="1632785"/>
                  <a:ext cx="6135856" cy="757451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BEFD27A-1F13-DB68-9332-87463D205E6E}"/>
                </a:ext>
              </a:extLst>
            </p:cNvPr>
            <p:cNvGrpSpPr/>
            <p:nvPr/>
          </p:nvGrpSpPr>
          <p:grpSpPr>
            <a:xfrm>
              <a:off x="5443342" y="1034599"/>
              <a:ext cx="4957222" cy="713027"/>
              <a:chOff x="3514173" y="1594096"/>
              <a:chExt cx="4957222" cy="713027"/>
            </a:xfrm>
          </p:grpSpPr>
          <p:pic>
            <p:nvPicPr>
              <p:cNvPr id="21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4B717AC8-0AE2-A431-1CA2-6FA2FE3212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6906" y="1825625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Pumpkin Jack O Lantern clip art (free clipart) | revidevi.wordpress.com">
                <a:extLst>
                  <a:ext uri="{FF2B5EF4-FFF2-40B4-BE49-F238E27FC236}">
                    <a16:creationId xmlns:a16="http://schemas.microsoft.com/office/drawing/2014/main" id="{AA3D3BA6-A093-EFE4-EAE8-2DB3E14870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6509" y="1690688"/>
                <a:ext cx="534886" cy="519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231B5B52-96FE-93D0-C719-AF215E490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96769">
                <a:off x="3514173" y="1594096"/>
                <a:ext cx="716545" cy="713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99E4209-F228-688A-C341-7C3C6158284C}"/>
              </a:ext>
            </a:extLst>
          </p:cNvPr>
          <p:cNvSpPr txBox="1"/>
          <p:nvPr/>
        </p:nvSpPr>
        <p:spPr>
          <a:xfrm>
            <a:off x="1234337" y="4001294"/>
            <a:ext cx="4078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Also, if we can predict </a:t>
            </a:r>
            <a:r>
              <a:rPr lang="en-US" sz="2400" b="1" dirty="0">
                <a:solidFill>
                  <a:schemeClr val="accent1"/>
                </a:solidFill>
              </a:rPr>
              <a:t>propensity scores</a:t>
            </a:r>
            <a:r>
              <a:rPr lang="en-US" sz="2400" dirty="0">
                <a:solidFill>
                  <a:schemeClr val="accent1"/>
                </a:solidFill>
              </a:rPr>
              <a:t>, we can use that to compute treatment effects!</a:t>
            </a:r>
          </a:p>
        </p:txBody>
      </p:sp>
    </p:spTree>
    <p:extLst>
      <p:ext uri="{BB962C8B-B14F-4D97-AF65-F5344CB8AC3E}">
        <p14:creationId xmlns:p14="http://schemas.microsoft.com/office/powerpoint/2010/main" val="130611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ED25-6AE4-CFE1-D5B7-9B0D8477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More complicated models...</a:t>
            </a:r>
            <a:br>
              <a:rPr lang="en-US" dirty="0"/>
            </a:br>
            <a:r>
              <a:rPr lang="en-US" dirty="0"/>
              <a:t>SVD and PCA!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95EC96-2F92-30F1-62D8-A70BB0CCA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09240" cy="4351338"/>
              </a:xfrm>
            </p:spPr>
            <p:txBody>
              <a:bodyPr/>
              <a:lstStyle/>
              <a:p>
                <a:r>
                  <a:rPr lang="en-US" dirty="0"/>
                  <a:t>Good for modeling preferences, choices, etc.</a:t>
                </a:r>
              </a:p>
              <a:p>
                <a:r>
                  <a:rPr lang="en-US" dirty="0"/>
                  <a:t>Fit the model by finding 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the data.</a:t>
                </a:r>
              </a:p>
              <a:p>
                <a:r>
                  <a:rPr lang="en-US" dirty="0"/>
                  <a:t>We can interpret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 describing “types” of people/books.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95EC96-2F92-30F1-62D8-A70BB0CCA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09240" cy="4351338"/>
              </a:xfrm>
              <a:blipFill>
                <a:blip r:embed="rId2"/>
                <a:stretch>
                  <a:fillRect l="-207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041E57C-8A57-4FF4-45E2-7D4A173D70BB}"/>
              </a:ext>
            </a:extLst>
          </p:cNvPr>
          <p:cNvGrpSpPr/>
          <p:nvPr/>
        </p:nvGrpSpPr>
        <p:grpSpPr>
          <a:xfrm>
            <a:off x="6719379" y="781985"/>
            <a:ext cx="5073221" cy="5297008"/>
            <a:chOff x="5501653" y="136195"/>
            <a:chExt cx="6393083" cy="66750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C1D627-B501-294A-6F78-B6FBCAEA108C}"/>
                </a:ext>
              </a:extLst>
            </p:cNvPr>
            <p:cNvSpPr txBox="1"/>
            <p:nvPr/>
          </p:nvSpPr>
          <p:spPr>
            <a:xfrm>
              <a:off x="7654525" y="6345865"/>
              <a:ext cx="4240211" cy="465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(this is what we observe)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AA94BF-4A85-DDB9-2D4D-B269FC3C04D9}"/>
                </a:ext>
              </a:extLst>
            </p:cNvPr>
            <p:cNvGrpSpPr/>
            <p:nvPr/>
          </p:nvGrpSpPr>
          <p:grpSpPr>
            <a:xfrm>
              <a:off x="5501653" y="136195"/>
              <a:ext cx="5640804" cy="6156467"/>
              <a:chOff x="5501653" y="136195"/>
              <a:chExt cx="5640804" cy="615646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B83DBF4-1A00-4888-4FC4-12C3B8AAA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01655" y="1775154"/>
                <a:ext cx="634802" cy="93098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E046EB4-8F20-1B60-1F70-6ED98BA74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01655" y="2691498"/>
                <a:ext cx="634802" cy="93098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BFDB527-6819-49A8-545B-1E8880C8A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01654" y="3622488"/>
                <a:ext cx="634802" cy="93098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12CB53C-81BF-04FC-6CC4-186B0830C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01653" y="4553477"/>
                <a:ext cx="634802" cy="93098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A7BC3E-C5CF-8757-43C8-C6DA392B4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01653" y="5361673"/>
                <a:ext cx="634802" cy="930989"/>
              </a:xfrm>
              <a:prstGeom prst="rect">
                <a:avLst/>
              </a:prstGeom>
            </p:spPr>
          </p:pic>
          <p:pic>
            <p:nvPicPr>
              <p:cNvPr id="9" name="Picture 2" descr="Book - Free education icons">
                <a:extLst>
                  <a:ext uri="{FF2B5EF4-FFF2-40B4-BE49-F238E27FC236}">
                    <a16:creationId xmlns:a16="http://schemas.microsoft.com/office/drawing/2014/main" id="{D6B2A387-CD59-7D51-1B30-D968E9FE97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2599" y="136195"/>
                <a:ext cx="512763" cy="512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Book - Free education icons">
                <a:extLst>
                  <a:ext uri="{FF2B5EF4-FFF2-40B4-BE49-F238E27FC236}">
                    <a16:creationId xmlns:a16="http://schemas.microsoft.com/office/drawing/2014/main" id="{6A5AD3EB-AD23-47F9-5DA6-FAC7AF2DD2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4327" y="142996"/>
                <a:ext cx="512763" cy="512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Book - Free education icons">
                <a:extLst>
                  <a:ext uri="{FF2B5EF4-FFF2-40B4-BE49-F238E27FC236}">
                    <a16:creationId xmlns:a16="http://schemas.microsoft.com/office/drawing/2014/main" id="{AE0EE79D-C0DB-CAF9-FBBB-E8F11A94B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74631" y="158530"/>
                <a:ext cx="512763" cy="512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Book - Free education icons">
                <a:extLst>
                  <a:ext uri="{FF2B5EF4-FFF2-40B4-BE49-F238E27FC236}">
                    <a16:creationId xmlns:a16="http://schemas.microsoft.com/office/drawing/2014/main" id="{7F9A95D9-3ACB-7AF3-E2A0-BD80378F0E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71359" y="168274"/>
                <a:ext cx="512763" cy="5127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57DC02A-C99E-0238-33E2-691285B05F6E}"/>
                  </a:ext>
                </a:extLst>
              </p:cNvPr>
              <p:cNvGrpSpPr/>
              <p:nvPr/>
            </p:nvGrpSpPr>
            <p:grpSpPr>
              <a:xfrm>
                <a:off x="6460502" y="867569"/>
                <a:ext cx="4681955" cy="5309393"/>
                <a:chOff x="6460502" y="867569"/>
                <a:chExt cx="4681955" cy="53093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051201E9-6EF3-F83C-9B87-1C2C233C6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0621" y="2074756"/>
                      <a:ext cx="1000125" cy="46549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051201E9-6EF3-F83C-9B87-1C2C233C6F5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0621" y="2074756"/>
                      <a:ext cx="1000125" cy="46549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12D50C7C-B353-159E-79AF-BDB7D7FED4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0542" y="3043548"/>
                      <a:ext cx="1000125" cy="46549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12D50C7C-B353-159E-79AF-BDB7D7FED4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0542" y="3043548"/>
                      <a:ext cx="1000125" cy="46549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2D2C1279-7204-859E-6117-75F0DB5A3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0542" y="3939559"/>
                      <a:ext cx="1000125" cy="46549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2D2C1279-7204-859E-6117-75F0DB5A3E1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0542" y="3939559"/>
                      <a:ext cx="1000125" cy="46549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9A7CD89D-0B6E-6C96-F33C-CE283CFCA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0502" y="4825513"/>
                      <a:ext cx="1000125" cy="46549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9A7CD89D-0B6E-6C96-F33C-CE283CFCA00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0502" y="4825513"/>
                      <a:ext cx="1000125" cy="46549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92817CCF-D265-B712-74D3-3DE788854E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0502" y="5711467"/>
                      <a:ext cx="1000125" cy="46549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92817CCF-D265-B712-74D3-3DE788854E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60502" y="5711467"/>
                      <a:ext cx="1000125" cy="465495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C08EF271-9C2E-2749-6E04-E18A3A5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2600" y="896852"/>
                      <a:ext cx="398464" cy="844307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8C7F34D5-35C1-6196-5C3E-1B4799E7A43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2600" y="896852"/>
                      <a:ext cx="398464" cy="84430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4A8A5BF1-A22F-1E6F-266A-83D095A0F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95765" y="877888"/>
                      <a:ext cx="398464" cy="844307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3F7BE0C9-147C-87A5-F20A-C1D2D1FD57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95765" y="877888"/>
                      <a:ext cx="398464" cy="84430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4AB393ED-4239-2A2C-6CB8-8B43290CA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6826" y="888052"/>
                      <a:ext cx="398464" cy="844307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679622EA-B5CA-148B-D161-FBDB9701F5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76826" y="888052"/>
                      <a:ext cx="398464" cy="84430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11A1BA0F-3E6F-7028-2C7D-532435DEE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43993" y="867569"/>
                      <a:ext cx="398464" cy="844307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098C08ED-D47C-5E56-700C-51448C87508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43993" y="867569"/>
                      <a:ext cx="398464" cy="84430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96702E-6C2C-27FD-0AB3-EACE94C64043}"/>
              </a:ext>
            </a:extLst>
          </p:cNvPr>
          <p:cNvGrpSpPr/>
          <p:nvPr/>
        </p:nvGrpSpPr>
        <p:grpSpPr>
          <a:xfrm>
            <a:off x="5030143" y="825699"/>
            <a:ext cx="3643776" cy="1418033"/>
            <a:chOff x="3328691" y="177565"/>
            <a:chExt cx="3643776" cy="14180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745BC6-41C6-504E-9C8A-FE3392020C85}"/>
                </a:ext>
              </a:extLst>
            </p:cNvPr>
            <p:cNvSpPr txBox="1"/>
            <p:nvPr/>
          </p:nvSpPr>
          <p:spPr>
            <a:xfrm>
              <a:off x="3328691" y="177565"/>
              <a:ext cx="32718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Parameters of the model.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(These are unknown and we need to find them).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5510C48-8AC9-31AF-EFAA-2F8A5BD6A6DE}"/>
                </a:ext>
              </a:extLst>
            </p:cNvPr>
            <p:cNvCxnSpPr>
              <a:cxnSpLocks/>
            </p:cNvCxnSpPr>
            <p:nvPr/>
          </p:nvCxnSpPr>
          <p:spPr>
            <a:xfrm>
              <a:off x="6350067" y="639230"/>
              <a:ext cx="622400" cy="28875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150573-6C14-B2A9-9D75-24973F06F963}"/>
                </a:ext>
              </a:extLst>
            </p:cNvPr>
            <p:cNvCxnSpPr>
              <a:cxnSpLocks/>
            </p:cNvCxnSpPr>
            <p:nvPr/>
          </p:nvCxnSpPr>
          <p:spPr>
            <a:xfrm>
              <a:off x="5828666" y="1072468"/>
              <a:ext cx="228843" cy="52313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13">
            <a:extLst>
              <a:ext uri="{FF2B5EF4-FFF2-40B4-BE49-F238E27FC236}">
                <a16:creationId xmlns:a16="http://schemas.microsoft.com/office/drawing/2014/main" id="{B977BC36-64C2-7466-47A8-4C7A06A23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05354"/>
              </p:ext>
            </p:extLst>
          </p:nvPr>
        </p:nvGraphicFramePr>
        <p:xfrm>
          <a:off x="8464241" y="2107548"/>
          <a:ext cx="2889560" cy="3501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390">
                  <a:extLst>
                    <a:ext uri="{9D8B030D-6E8A-4147-A177-3AD203B41FA5}">
                      <a16:colId xmlns:a16="http://schemas.microsoft.com/office/drawing/2014/main" val="95342482"/>
                    </a:ext>
                  </a:extLst>
                </a:gridCol>
                <a:gridCol w="722390">
                  <a:extLst>
                    <a:ext uri="{9D8B030D-6E8A-4147-A177-3AD203B41FA5}">
                      <a16:colId xmlns:a16="http://schemas.microsoft.com/office/drawing/2014/main" val="1214785095"/>
                    </a:ext>
                  </a:extLst>
                </a:gridCol>
                <a:gridCol w="722390">
                  <a:extLst>
                    <a:ext uri="{9D8B030D-6E8A-4147-A177-3AD203B41FA5}">
                      <a16:colId xmlns:a16="http://schemas.microsoft.com/office/drawing/2014/main" val="2712655816"/>
                    </a:ext>
                  </a:extLst>
                </a:gridCol>
                <a:gridCol w="722390">
                  <a:extLst>
                    <a:ext uri="{9D8B030D-6E8A-4147-A177-3AD203B41FA5}">
                      <a16:colId xmlns:a16="http://schemas.microsoft.com/office/drawing/2014/main" val="3643900573"/>
                    </a:ext>
                  </a:extLst>
                </a:gridCol>
              </a:tblGrid>
              <a:tr h="7222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4214589"/>
                  </a:ext>
                </a:extLst>
              </a:tr>
              <a:tr h="6549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751525"/>
                  </a:ext>
                </a:extLst>
              </a:tr>
              <a:tr h="8140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643259"/>
                  </a:ext>
                </a:extLst>
              </a:tr>
              <a:tr h="6549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8253"/>
                  </a:ext>
                </a:extLst>
              </a:tr>
              <a:tr h="6549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06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1A475F8F-0E29-19A9-F4C4-03D2490ECF96}"/>
              </a:ext>
            </a:extLst>
          </p:cNvPr>
          <p:cNvGrpSpPr/>
          <p:nvPr/>
        </p:nvGrpSpPr>
        <p:grpSpPr>
          <a:xfrm>
            <a:off x="8572112" y="2852796"/>
            <a:ext cx="3532723" cy="3308086"/>
            <a:chOff x="6481501" y="1316712"/>
            <a:chExt cx="5710499" cy="6055316"/>
          </a:xfrm>
        </p:grpSpPr>
        <p:pic>
          <p:nvPicPr>
            <p:cNvPr id="75" name="Picture 6" descr="The Hard Thing about Deep Learning - Matroid">
              <a:extLst>
                <a:ext uri="{FF2B5EF4-FFF2-40B4-BE49-F238E27FC236}">
                  <a16:creationId xmlns:a16="http://schemas.microsoft.com/office/drawing/2014/main" id="{7FADD8BF-166C-C9EB-D7C1-46896EEFF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501" y="1316712"/>
              <a:ext cx="5710499" cy="6055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09E22F9-BC68-BA3C-D3B1-83C8F8E854F3}"/>
                </a:ext>
              </a:extLst>
            </p:cNvPr>
            <p:cNvGrpSpPr/>
            <p:nvPr/>
          </p:nvGrpSpPr>
          <p:grpSpPr>
            <a:xfrm>
              <a:off x="8100799" y="2379736"/>
              <a:ext cx="429177" cy="793624"/>
              <a:chOff x="8608611" y="1810862"/>
              <a:chExt cx="429177" cy="793624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CB2B29F8-28E7-EDA5-F978-6481482EF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608611" y="1810862"/>
                <a:ext cx="429177" cy="793624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2511E56-C16E-ADE8-6D06-6FA4E1AA3719}"/>
                  </a:ext>
                </a:extLst>
              </p:cNvPr>
              <p:cNvSpPr/>
              <p:nvPr/>
            </p:nvSpPr>
            <p:spPr>
              <a:xfrm>
                <a:off x="8726439" y="2008767"/>
                <a:ext cx="193520" cy="964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332EA2-8CCC-BE8F-2EA4-135B86F9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Even more complicated models...</a:t>
            </a:r>
            <a:br>
              <a:rPr lang="en-US" dirty="0"/>
            </a:br>
            <a:r>
              <a:rPr lang="en-US" dirty="0"/>
              <a:t>Neural Networks!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0B100-D041-17EA-BC94-0137DE6D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65168" cy="49431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model: brain-inspired “network of neurons.”</a:t>
            </a:r>
          </a:p>
          <a:p>
            <a:r>
              <a:rPr lang="en-US" dirty="0"/>
              <a:t>To fit the model, find the best weights to describe the data.</a:t>
            </a:r>
          </a:p>
          <a:p>
            <a:r>
              <a:rPr lang="en-US" dirty="0"/>
              <a:t>Difficulties: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Non-convexity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Overparameterization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Need lots of representative training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Many open questions!</a:t>
            </a:r>
          </a:p>
          <a:p>
            <a:r>
              <a:rPr lang="en-US" dirty="0"/>
              <a:t>Work very well for prediction, hard to interpret...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we can use them to predict things that we can interpret, or as a part of a larger more interpretable model.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3AE4F36-BD35-BBAB-3AF3-BB5E20BD2486}"/>
              </a:ext>
            </a:extLst>
          </p:cNvPr>
          <p:cNvGrpSpPr/>
          <p:nvPr/>
        </p:nvGrpSpPr>
        <p:grpSpPr>
          <a:xfrm>
            <a:off x="7210521" y="179996"/>
            <a:ext cx="4358912" cy="3021383"/>
            <a:chOff x="3660754" y="2188492"/>
            <a:chExt cx="5645928" cy="391347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317EE37-634C-71C3-C48A-D21052D36267}"/>
                </a:ext>
              </a:extLst>
            </p:cNvPr>
            <p:cNvSpPr/>
            <p:nvPr/>
          </p:nvSpPr>
          <p:spPr>
            <a:xfrm>
              <a:off x="3935362" y="2793140"/>
              <a:ext cx="298452" cy="28737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51F33A-2E30-D911-1F8F-C3DC2E6392CC}"/>
                </a:ext>
              </a:extLst>
            </p:cNvPr>
            <p:cNvGrpSpPr/>
            <p:nvPr/>
          </p:nvGrpSpPr>
          <p:grpSpPr>
            <a:xfrm>
              <a:off x="5377096" y="2997977"/>
              <a:ext cx="397847" cy="2447573"/>
              <a:chOff x="2792566" y="2415396"/>
              <a:chExt cx="485472" cy="26481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>
                    <a:extLst>
                      <a:ext uri="{FF2B5EF4-FFF2-40B4-BE49-F238E27FC236}">
                        <a16:creationId xmlns:a16="http://schemas.microsoft.com/office/drawing/2014/main" id="{9A7C0558-7C7F-5920-B07D-15A4FB7D1E2C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6" name="Rounded Rectangle 5">
                    <a:extLst>
                      <a:ext uri="{FF2B5EF4-FFF2-40B4-BE49-F238E27FC236}">
                        <a16:creationId xmlns:a16="http://schemas.microsoft.com/office/drawing/2014/main" id="{C9F59B72-3D60-498B-90EF-442F8B83EF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CC23672C-6150-9519-D7DE-02CA207E78A1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5843F329-565A-2669-0794-5A2FEBF32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2C922D15-1944-76F6-107E-F2977254C399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FC3EB046-D8F9-A567-DB83-28F04C7FBA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525080E8-A244-F183-7887-4DD2CE2A9FD1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9944A8B-FCF7-0FF0-BF44-5218A480F5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0A8F60-1959-C82D-89AB-DFC1C2C181C3}"/>
                </a:ext>
              </a:extLst>
            </p:cNvPr>
            <p:cNvGrpSpPr/>
            <p:nvPr/>
          </p:nvGrpSpPr>
          <p:grpSpPr>
            <a:xfrm>
              <a:off x="6858360" y="2188492"/>
              <a:ext cx="397847" cy="3769856"/>
              <a:chOff x="4600075" y="1539563"/>
              <a:chExt cx="485472" cy="4078848"/>
            </a:xfrm>
            <a:solidFill>
              <a:srgbClr val="7030A0"/>
            </a:solidFill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8AA5976-BDE9-6AE4-2113-ED8F4FFA22A2}"/>
                  </a:ext>
                </a:extLst>
              </p:cNvPr>
              <p:cNvGrpSpPr/>
              <p:nvPr/>
            </p:nvGrpSpPr>
            <p:grpSpPr>
              <a:xfrm>
                <a:off x="4600075" y="1539563"/>
                <a:ext cx="485472" cy="2648186"/>
                <a:chOff x="2792566" y="2415396"/>
                <a:chExt cx="485472" cy="264818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745FCBE5-1248-088B-5427-351B19B9F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772F223E-EA93-CB2A-B6CB-A874B33079D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402E81EA-6F98-A85F-B02D-82CD00995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A657D8F0-38FE-4251-1F60-171240FD7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F2A81277-2B58-DBBF-7967-D51D82FDF2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0293D227-F8EB-9D1A-B445-75B976D722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CDE08AE9-0DDC-C9B3-A59E-55E5884B71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F488D383-1BB6-034D-A576-2D8397C9F8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9AD1E1F3-6B8E-4190-DD36-BAD06D920E1E}"/>
                      </a:ext>
                    </a:extLst>
                  </p:cNvPr>
                  <p:cNvSpPr/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00B7EA6-A5D5-E3EB-45D7-CCADE4A574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F9103073-54B7-4492-A58F-C1EE62418625}"/>
                      </a:ext>
                    </a:extLst>
                  </p:cNvPr>
                  <p:cNvSpPr/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E9A5F398-FE78-3D76-337F-E445435363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9B5C03-FFA9-C601-1942-1F9DAB53CBDD}"/>
                </a:ext>
              </a:extLst>
            </p:cNvPr>
            <p:cNvGrpSpPr/>
            <p:nvPr/>
          </p:nvGrpSpPr>
          <p:grpSpPr>
            <a:xfrm>
              <a:off x="4233810" y="3083663"/>
              <a:ext cx="1148261" cy="2349316"/>
              <a:chOff x="1397475" y="2508106"/>
              <a:chExt cx="1401163" cy="254187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C953213-F75C-F4C4-F132-DBE81B46F99D}"/>
                  </a:ext>
                </a:extLst>
              </p:cNvPr>
              <p:cNvCxnSpPr>
                <a:endCxn id="6" idx="1"/>
              </p:cNvCxnSpPr>
              <p:nvPr/>
            </p:nvCxnSpPr>
            <p:spPr>
              <a:xfrm>
                <a:off x="1397479" y="2508106"/>
                <a:ext cx="1395088" cy="1511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1B2283A-4236-1746-5B74-D364D4A4C273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452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94624FD-E0DA-25CC-7B96-3D8C1E8F3660}"/>
                  </a:ext>
                </a:extLst>
              </p:cNvPr>
              <p:cNvCxnSpPr>
                <a:cxnSpLocks/>
                <a:stCxn id="4" idx="3"/>
                <a:endCxn id="6" idx="1"/>
              </p:cNvCxnSpPr>
              <p:nvPr/>
            </p:nvCxnSpPr>
            <p:spPr>
              <a:xfrm flipV="1">
                <a:off x="1397479" y="2659231"/>
                <a:ext cx="1395088" cy="108918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D58E829-5DFD-D753-8DE2-D17634DA199C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0A0F677-12F3-544D-3339-6E1D49FB21A8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232469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D68A52-03C0-FC6C-E387-E6B2CC7CBAF7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 flipV="1">
                <a:off x="1397479" y="4819747"/>
                <a:ext cx="1395087" cy="164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EC01F6D-D109-0AF9-3DCF-C0F16F29FA32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8" y="4374005"/>
                <a:ext cx="1395088" cy="44574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437C730-D909-EADA-F281-99337CEEFD2C}"/>
                  </a:ext>
                </a:extLst>
              </p:cNvPr>
              <p:cNvCxnSpPr>
                <a:cxnSpLocks/>
                <a:stCxn id="4" idx="3"/>
                <a:endCxn id="9" idx="1"/>
              </p:cNvCxnSpPr>
              <p:nvPr/>
            </p:nvCxnSpPr>
            <p:spPr>
              <a:xfrm>
                <a:off x="1397479" y="3748418"/>
                <a:ext cx="1395087" cy="10713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55EC6B9-1718-5019-B269-CB74CCD66446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7" y="3133300"/>
                <a:ext cx="1395089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3DEA911-71F2-E1E6-8ADA-09641DDAC231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6" y="2538587"/>
                <a:ext cx="1395090" cy="228116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0E8C481-172E-6DC5-A62C-0050F800BA44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1397479" y="3748418"/>
                <a:ext cx="1395086" cy="366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4B80123-F706-2810-2F3C-80638B33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2516844"/>
                <a:ext cx="1395090" cy="15976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14B9B0-4581-F937-F641-D11DF7ABDD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93552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867F86-FD08-BEC5-E85F-ED15DF39CC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22197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12E0007-B7C0-A59C-69CC-119B221D0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3104973"/>
                <a:ext cx="1395090" cy="1009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DC5A087-318B-1595-6B2A-17518229D925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1397479" y="3372422"/>
                <a:ext cx="1401159" cy="37599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B2CD403-01F3-64CF-0928-EBB12D2D7B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64908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3AA773C-EF0B-2282-8CFF-83406A82D9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03361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6EA0865-3634-8781-4941-B98FCE25D9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2537941"/>
                <a:ext cx="1367669" cy="834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9870BD-B8EF-109D-572B-F0EB4876B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3067244"/>
                <a:ext cx="1367669" cy="305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6523CC-C911-8CB3-1ACD-1DD394428E7B}"/>
                </a:ext>
              </a:extLst>
            </p:cNvPr>
            <p:cNvGrpSpPr/>
            <p:nvPr/>
          </p:nvGrpSpPr>
          <p:grpSpPr>
            <a:xfrm>
              <a:off x="5749922" y="2382623"/>
              <a:ext cx="1108439" cy="3350361"/>
              <a:chOff x="3247506" y="1749606"/>
              <a:chExt cx="1352570" cy="362497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5761098-D656-35D7-F49B-0E827EEC176D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V="1">
                <a:off x="3278038" y="1749606"/>
                <a:ext cx="1322037" cy="9096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FE95BB5-98EC-A17F-D12A-43C532BD8069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3278038" y="1749606"/>
                <a:ext cx="1322037" cy="16343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F6A14B7-7287-AFF8-BB04-A2609FB32085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 flipV="1">
                <a:off x="3278038" y="1783398"/>
                <a:ext cx="1322038" cy="23184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3B7132D-93E4-372D-01C0-5E457FCA8FA0}"/>
                  </a:ext>
                </a:extLst>
              </p:cNvPr>
              <p:cNvCxnSpPr>
                <a:cxnSpLocks/>
                <a:stCxn id="9" idx="3"/>
                <a:endCxn id="14" idx="1"/>
              </p:cNvCxnSpPr>
              <p:nvPr/>
            </p:nvCxnSpPr>
            <p:spPr>
              <a:xfrm flipV="1">
                <a:off x="3278037" y="1783398"/>
                <a:ext cx="1322039" cy="303634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4462873-D6AC-8F8D-2FFB-02A42BE1C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2703536"/>
                <a:ext cx="1288411" cy="188835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0B576E6-1F4B-BA19-E8C6-01C8DA8BB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3428244"/>
                <a:ext cx="1288411" cy="1163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28DCF32-09E9-D59E-43E0-799E12126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4146148"/>
                <a:ext cx="1288411" cy="44574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FBA7502-00F7-B62C-5733-FE44145483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79" y="4591891"/>
                <a:ext cx="1288412" cy="27216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5FB422F-0414-CABE-A4CD-0566A820CB16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2693023"/>
                <a:ext cx="1341681" cy="268155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41AAC9C-7D77-E87E-65DE-7683C2BD545F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3417731"/>
                <a:ext cx="1341681" cy="19568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2F7FF13-BE21-E609-B0D9-1BEC72D5D475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4135635"/>
                <a:ext cx="1341681" cy="123894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B903213-398A-A07F-05CD-25A1871CD0FC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3" y="4853539"/>
                <a:ext cx="1341682" cy="5210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4D80454-0031-1F40-154F-3AADCA6D8423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3247509" y="2671252"/>
                <a:ext cx="1352566" cy="127266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7685F52-9287-6C96-928D-0291A9E46635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3247509" y="3395960"/>
                <a:ext cx="1352566" cy="5479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0E08209-EEA0-F3A0-F6D3-0CD60D590F9C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3247509" y="3943914"/>
                <a:ext cx="1352566" cy="16995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F47FFD6-C8F3-39A4-EDFC-70C8F057846F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3247508" y="3943914"/>
                <a:ext cx="1352567" cy="8878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4838D5E-7AFB-CBDA-673F-38D3D67479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507" y="2716459"/>
                <a:ext cx="1352569" cy="48777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D9B4EB2-BDF0-C569-26C9-B3B917B633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2369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4D3DA8A-A03B-D464-6DA8-59584A0AFE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9548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2990D78-5840-962E-A7CC-1D90DF15E4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6" y="3204238"/>
                <a:ext cx="1352570" cy="16727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7A7E93E-C6A2-631C-B2F4-090B23D624C1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1648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9A12C96-3253-BC80-FDAC-050794B9F8BF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88951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D7DFBEF-C6D1-421D-12FB-1A406B727737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160742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0CBE7DC-D1F3-E336-A3CF-86B1A4E5A04E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3" y="2508106"/>
                <a:ext cx="1319913" cy="2325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C66F9CE-056A-BE14-9867-8280522876C6}"/>
                </a:ext>
              </a:extLst>
            </p:cNvPr>
            <p:cNvSpPr/>
            <p:nvPr/>
          </p:nvSpPr>
          <p:spPr>
            <a:xfrm>
              <a:off x="8459270" y="3868700"/>
              <a:ext cx="537246" cy="4383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58DDB87-20E8-9C5C-54CF-F767503A75EC}"/>
                </a:ext>
              </a:extLst>
            </p:cNvPr>
            <p:cNvGrpSpPr/>
            <p:nvPr/>
          </p:nvGrpSpPr>
          <p:grpSpPr>
            <a:xfrm>
              <a:off x="7204995" y="2352419"/>
              <a:ext cx="1254275" cy="3410061"/>
              <a:chOff x="4063589" y="2278678"/>
              <a:chExt cx="1594247" cy="3591178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43975A0-0EEA-EC01-0E90-0F73B543973D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>
                <a:off x="4063590" y="2278678"/>
                <a:ext cx="1594246" cy="1827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6E90780-A213-1480-1EB2-52F9C474F7EF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>
                <a:off x="4063590" y="3003386"/>
                <a:ext cx="1594246" cy="110294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5F5C7E2-358C-1177-0B28-12F44956C6BF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>
                <a:off x="4063590" y="3721289"/>
                <a:ext cx="1594246" cy="385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5F17811-1557-C23C-67FE-6C6A0DF85CE5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 flipV="1">
                <a:off x="4063589" y="4106325"/>
                <a:ext cx="1594247" cy="33286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945CD57-9895-EF43-43CE-6D3A84174056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 flipV="1">
                <a:off x="4063589" y="4106325"/>
                <a:ext cx="1594247" cy="103882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5F6FBC9-7CBE-7898-3981-AEDCBE0893DA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 flipV="1">
                <a:off x="4063589" y="4106325"/>
                <a:ext cx="1594247" cy="176353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36B9080-4B55-06BB-607F-7F0185356037}"/>
                    </a:ext>
                  </a:extLst>
                </p:cNvPr>
                <p:cNvSpPr txBox="1"/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36B9080-4B55-06BB-607F-7F0185356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blipFill>
                  <a:blip r:embed="rId12"/>
                  <a:stretch>
                    <a:fillRect l="-1887" r="-15094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6AF49DA-704B-5290-233E-5B05D381A794}"/>
                    </a:ext>
                  </a:extLst>
                </p:cNvPr>
                <p:cNvSpPr txBox="1"/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6AF49DA-704B-5290-233E-5B05D381A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blipFill>
                  <a:blip r:embed="rId13"/>
                  <a:stretch>
                    <a:fillRect l="-1613" r="-17742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D87DC10-7D78-69A6-0A71-B8DCD839C689}"/>
              </a:ext>
            </a:extLst>
          </p:cNvPr>
          <p:cNvGrpSpPr/>
          <p:nvPr/>
        </p:nvGrpSpPr>
        <p:grpSpPr>
          <a:xfrm>
            <a:off x="6706749" y="4359672"/>
            <a:ext cx="2830621" cy="2429299"/>
            <a:chOff x="6941129" y="477598"/>
            <a:chExt cx="4911437" cy="4215099"/>
          </a:xfrm>
        </p:grpSpPr>
        <p:pic>
          <p:nvPicPr>
            <p:cNvPr id="83" name="Picture 2" descr="AI Robot Judge: Disruption of the Supreme Court - MSME Africa">
              <a:extLst>
                <a:ext uri="{FF2B5EF4-FFF2-40B4-BE49-F238E27FC236}">
                  <a16:creationId xmlns:a16="http://schemas.microsoft.com/office/drawing/2014/main" id="{1234753A-4EAC-2B29-D32C-770420F2D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1129" y="2355272"/>
              <a:ext cx="2404531" cy="1803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Cat Caught Judicial Gavel Stok Fotoğrafı 411551104 | Shutterstock">
              <a:extLst>
                <a:ext uri="{FF2B5EF4-FFF2-40B4-BE49-F238E27FC236}">
                  <a16:creationId xmlns:a16="http://schemas.microsoft.com/office/drawing/2014/main" id="{C2D58D85-190F-F029-B4A5-FC1528C3EC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1"/>
            <a:stretch/>
          </p:blipFill>
          <p:spPr bwMode="auto">
            <a:xfrm>
              <a:off x="9836729" y="2355272"/>
              <a:ext cx="1717523" cy="180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ounded Rectangular Callout 84">
              <a:extLst>
                <a:ext uri="{FF2B5EF4-FFF2-40B4-BE49-F238E27FC236}">
                  <a16:creationId xmlns:a16="http://schemas.microsoft.com/office/drawing/2014/main" id="{4C63ABC6-7B64-55AF-D245-BD34B3E62C07}"/>
                </a:ext>
              </a:extLst>
            </p:cNvPr>
            <p:cNvSpPr/>
            <p:nvPr/>
          </p:nvSpPr>
          <p:spPr>
            <a:xfrm>
              <a:off x="8077202" y="477598"/>
              <a:ext cx="1759527" cy="1293310"/>
            </a:xfrm>
            <a:prstGeom prst="wedgeRoundRectCallout">
              <a:avLst>
                <a:gd name="adj1" fmla="val -25994"/>
                <a:gd name="adj2" fmla="val 10739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 can do a better job than you!</a:t>
              </a:r>
            </a:p>
          </p:txBody>
        </p:sp>
        <p:sp>
          <p:nvSpPr>
            <p:cNvPr id="86" name="Rounded Rectangular Callout 85">
              <a:extLst>
                <a:ext uri="{FF2B5EF4-FFF2-40B4-BE49-F238E27FC236}">
                  <a16:creationId xmlns:a16="http://schemas.microsoft.com/office/drawing/2014/main" id="{348EC2C0-6362-A3D4-9C0B-717C2C9D6AD7}"/>
                </a:ext>
              </a:extLst>
            </p:cNvPr>
            <p:cNvSpPr/>
            <p:nvPr/>
          </p:nvSpPr>
          <p:spPr>
            <a:xfrm>
              <a:off x="10093039" y="821955"/>
              <a:ext cx="1759527" cy="948953"/>
            </a:xfrm>
            <a:prstGeom prst="wedgeRoundRectCallout">
              <a:avLst>
                <a:gd name="adj1" fmla="val -29221"/>
                <a:gd name="adj2" fmla="val 139310"/>
                <a:gd name="adj3" fmla="val 1666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Detain the AI!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6CDD74-C92C-94FA-CA4D-D44F814047D4}"/>
                </a:ext>
              </a:extLst>
            </p:cNvPr>
            <p:cNvSpPr txBox="1"/>
            <p:nvPr/>
          </p:nvSpPr>
          <p:spPr>
            <a:xfrm>
              <a:off x="7079676" y="4158670"/>
              <a:ext cx="2119745" cy="53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ML “judge”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40CE96E-C67A-DFE8-5DD5-B7FC4F02DD97}"/>
                </a:ext>
              </a:extLst>
            </p:cNvPr>
            <p:cNvSpPr txBox="1"/>
            <p:nvPr/>
          </p:nvSpPr>
          <p:spPr>
            <a:xfrm>
              <a:off x="9628911" y="4158670"/>
              <a:ext cx="2119745" cy="53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</a:rPr>
                <a:t>Human judge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3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288A-D5CD-9587-6D84-C1B01684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179B-B2E1-E77B-87AA-0535398B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2883" cy="4351338"/>
          </a:xfrm>
        </p:spPr>
        <p:txBody>
          <a:bodyPr/>
          <a:lstStyle/>
          <a:p>
            <a:r>
              <a:rPr lang="en-US" dirty="0"/>
              <a:t>When dealing with data, we also need to think about how we (or governments or companies) collect, process, and disseminate that data.</a:t>
            </a:r>
          </a:p>
          <a:p>
            <a:r>
              <a:rPr lang="en-US" dirty="0"/>
              <a:t>Different frameworks in different countries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E.g., GDPR in the EU vs [basically no regulations on private companies] in the US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Trade-offs: Privacy vs. Better Service/Public Goods</a:t>
            </a:r>
          </a:p>
          <a:p>
            <a:r>
              <a:rPr lang="en-US" dirty="0"/>
              <a:t>What do we even mean by privacy?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“Anonymization” is typically very non-private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Current popular notion: differential privacy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A5B5A7-F056-88BE-441A-E583AFC64989}"/>
              </a:ext>
            </a:extLst>
          </p:cNvPr>
          <p:cNvCxnSpPr>
            <a:cxnSpLocks/>
          </p:cNvCxnSpPr>
          <p:nvPr/>
        </p:nvCxnSpPr>
        <p:spPr>
          <a:xfrm flipH="1">
            <a:off x="646771" y="814039"/>
            <a:ext cx="3155795" cy="4795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F6F91B-FF07-C657-3C50-412A4BA1BCA0}"/>
              </a:ext>
            </a:extLst>
          </p:cNvPr>
          <p:cNvCxnSpPr>
            <a:cxnSpLocks/>
          </p:cNvCxnSpPr>
          <p:nvPr/>
        </p:nvCxnSpPr>
        <p:spPr>
          <a:xfrm flipH="1" flipV="1">
            <a:off x="646771" y="681037"/>
            <a:ext cx="3155795" cy="6125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5E9758D-CCE9-E1AC-E608-1208A6F3F0CD}"/>
              </a:ext>
            </a:extLst>
          </p:cNvPr>
          <p:cNvSpPr txBox="1">
            <a:spLocks/>
          </p:cNvSpPr>
          <p:nvPr/>
        </p:nvSpPr>
        <p:spPr>
          <a:xfrm>
            <a:off x="1230351" y="-139700"/>
            <a:ext cx="27636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0000"/>
                </a:solidFill>
              </a:rPr>
              <a:t>Regulating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7CD2B1-B731-5071-227D-095B4102E268}"/>
              </a:ext>
            </a:extLst>
          </p:cNvPr>
          <p:cNvGrpSpPr/>
          <p:nvPr/>
        </p:nvGrpSpPr>
        <p:grpSpPr>
          <a:xfrm>
            <a:off x="6958337" y="4897472"/>
            <a:ext cx="5142173" cy="1811575"/>
            <a:chOff x="3253000" y="1707883"/>
            <a:chExt cx="7843901" cy="27633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E17E63-E31A-C306-CEA9-9FB924A5BA1F}"/>
                </a:ext>
              </a:extLst>
            </p:cNvPr>
            <p:cNvGrpSpPr/>
            <p:nvPr/>
          </p:nvGrpSpPr>
          <p:grpSpPr>
            <a:xfrm>
              <a:off x="3253000" y="2214562"/>
              <a:ext cx="2111800" cy="1954157"/>
              <a:chOff x="4891494" y="2938668"/>
              <a:chExt cx="3442895" cy="3031712"/>
            </a:xfrm>
          </p:grpSpPr>
          <p:pic>
            <p:nvPicPr>
              <p:cNvPr id="12" name="Picture 2" descr="Database Basic Miscellany Lineal icon">
                <a:extLst>
                  <a:ext uri="{FF2B5EF4-FFF2-40B4-BE49-F238E27FC236}">
                    <a16:creationId xmlns:a16="http://schemas.microsoft.com/office/drawing/2014/main" id="{3E892395-4E0F-CEB6-BCE6-4EF22980D8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5229" y="2938668"/>
                <a:ext cx="1819968" cy="18199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CAB22D-B0BB-F22D-8297-9D00B2BF6B21}"/>
                  </a:ext>
                </a:extLst>
              </p:cNvPr>
              <p:cNvSpPr txBox="1"/>
              <p:nvPr/>
            </p:nvSpPr>
            <p:spPr>
              <a:xfrm>
                <a:off x="4891494" y="4877828"/>
                <a:ext cx="3442895" cy="10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World 1: Rabbit is in the database</a:t>
                </a:r>
              </a:p>
            </p:txBody>
          </p:sp>
          <p:pic>
            <p:nvPicPr>
              <p:cNvPr id="14" name="Picture 4" descr="Adoptable Rabbits | morabbit">
                <a:extLst>
                  <a:ext uri="{FF2B5EF4-FFF2-40B4-BE49-F238E27FC236}">
                    <a16:creationId xmlns:a16="http://schemas.microsoft.com/office/drawing/2014/main" id="{3A997C4A-F607-2771-1522-6DF3D9EBEF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1979" y="2938668"/>
                <a:ext cx="1102893" cy="1939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4BBBA9-F241-47B1-57E1-10F18312AE8D}"/>
                </a:ext>
              </a:extLst>
            </p:cNvPr>
            <p:cNvGrpSpPr/>
            <p:nvPr/>
          </p:nvGrpSpPr>
          <p:grpSpPr>
            <a:xfrm>
              <a:off x="8985101" y="2238041"/>
              <a:ext cx="2111800" cy="2233236"/>
              <a:chOff x="7159700" y="2938668"/>
              <a:chExt cx="3214741" cy="3451689"/>
            </a:xfrm>
          </p:grpSpPr>
          <p:pic>
            <p:nvPicPr>
              <p:cNvPr id="16" name="Picture 2" descr="Database Basic Miscellany Lineal icon">
                <a:extLst>
                  <a:ext uri="{FF2B5EF4-FFF2-40B4-BE49-F238E27FC236}">
                    <a16:creationId xmlns:a16="http://schemas.microsoft.com/office/drawing/2014/main" id="{1716006E-2216-8A4E-F104-85BFF5CE1B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7088" y="2938668"/>
                <a:ext cx="1819965" cy="1819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3EA09C-9DDE-1F90-79FA-323C31A2FF58}"/>
                  </a:ext>
                </a:extLst>
              </p:cNvPr>
              <p:cNvSpPr txBox="1"/>
              <p:nvPr/>
            </p:nvSpPr>
            <p:spPr>
              <a:xfrm>
                <a:off x="7159700" y="4866520"/>
                <a:ext cx="3214741" cy="152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World 2: Rabbit isn’t in the database</a:t>
                </a:r>
              </a:p>
            </p:txBody>
          </p:sp>
        </p:grp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EFCD4038-065A-AB51-053A-447446062534}"/>
                </a:ext>
              </a:extLst>
            </p:cNvPr>
            <p:cNvSpPr/>
            <p:nvPr/>
          </p:nvSpPr>
          <p:spPr>
            <a:xfrm>
              <a:off x="5165928" y="1707883"/>
              <a:ext cx="2111795" cy="1272208"/>
            </a:xfrm>
            <a:prstGeom prst="cloud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$50K + noise...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BE935DB-4881-6D31-B32F-F87A85B15453}"/>
                </a:ext>
              </a:extLst>
            </p:cNvPr>
            <p:cNvSpPr/>
            <p:nvPr/>
          </p:nvSpPr>
          <p:spPr>
            <a:xfrm>
              <a:off x="5332287" y="3346416"/>
              <a:ext cx="1690289" cy="7262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urier" pitchFamily="2" charset="0"/>
                </a:rPr>
                <a:t>$49,851</a:t>
              </a:r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8644089-10E6-F9FE-B017-D3629F0F18B2}"/>
                </a:ext>
              </a:extLst>
            </p:cNvPr>
            <p:cNvSpPr/>
            <p:nvPr/>
          </p:nvSpPr>
          <p:spPr>
            <a:xfrm>
              <a:off x="7591281" y="1742741"/>
              <a:ext cx="2111800" cy="1272209"/>
            </a:xfrm>
            <a:prstGeom prst="cloud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$49.9K + noise...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8988CD0-6E83-890A-C179-7D2E9EF4D304}"/>
                </a:ext>
              </a:extLst>
            </p:cNvPr>
            <p:cNvSpPr/>
            <p:nvPr/>
          </p:nvSpPr>
          <p:spPr>
            <a:xfrm>
              <a:off x="7385412" y="3346416"/>
              <a:ext cx="1690293" cy="7262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Courier" pitchFamily="2" charset="0"/>
                </a:rPr>
                <a:t>$50,026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92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6CEB-1546-2FB6-9100-49EBDA4C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Text as (interpretable)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73FCD-8329-444A-5FB8-335F15A84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Networks/LLMs are great at text (e.g., </a:t>
            </a:r>
            <a:r>
              <a:rPr lang="en-US" dirty="0" err="1"/>
              <a:t>ChatGPT</a:t>
            </a:r>
            <a:r>
              <a:rPr lang="en-US" dirty="0"/>
              <a:t>), but not so interpretable.</a:t>
            </a:r>
          </a:p>
          <a:p>
            <a:r>
              <a:rPr lang="en-US" dirty="0"/>
              <a:t>However, there are some interpretable things we can do with text!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Regression/PCA with expert-defined linguistic features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Bigrams and regularization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71181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B11E-B13B-2885-8B04-DD50CF8B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 from the whole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2A642-B502-7097-0ED2-0574C7040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is all over the place.</a:t>
            </a:r>
          </a:p>
          <a:p>
            <a:r>
              <a:rPr lang="en-US" dirty="0"/>
              <a:t>There are lots of things we can do with it.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Observational comparisons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...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Regressions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...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Throw it into a neural network</a:t>
            </a:r>
          </a:p>
          <a:p>
            <a:r>
              <a:rPr lang="en-US" dirty="0"/>
              <a:t>But </a:t>
            </a:r>
            <a:r>
              <a:rPr lang="en-US" b="1" i="1" dirty="0"/>
              <a:t>don’t stop there!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 do we interpret the numbers we get out of those things?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Do we think this is telling us something causal?  Or just a correlation?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How should we update our actions/beliefs, if at all, based on these results?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D0122-413D-361A-FA57-2C14548D185A}"/>
              </a:ext>
            </a:extLst>
          </p:cNvPr>
          <p:cNvSpPr txBox="1"/>
          <p:nvPr/>
        </p:nvSpPr>
        <p:spPr>
          <a:xfrm>
            <a:off x="6592229" y="2707291"/>
            <a:ext cx="3657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These things are (comparatively) easy. 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That is, the math might be hard, but there are software packages to do most of them for you.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6E6B9-3287-DF37-EA3A-89701230B924}"/>
              </a:ext>
            </a:extLst>
          </p:cNvPr>
          <p:cNvSpPr txBox="1"/>
          <p:nvPr/>
        </p:nvSpPr>
        <p:spPr>
          <a:xfrm>
            <a:off x="7358063" y="6123285"/>
            <a:ext cx="4833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These things are really hard.</a:t>
            </a:r>
          </a:p>
        </p:txBody>
      </p:sp>
    </p:spTree>
    <p:extLst>
      <p:ext uri="{BB962C8B-B14F-4D97-AF65-F5344CB8AC3E}">
        <p14:creationId xmlns:p14="http://schemas.microsoft.com/office/powerpoint/2010/main" val="13721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A100-4564-5139-4D47-70A07769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a fantastic quarter!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6ED0-DCE9-7114-8839-8F0FD64FB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5976" cy="4351338"/>
          </a:xfrm>
        </p:spPr>
        <p:txBody>
          <a:bodyPr/>
          <a:lstStyle/>
          <a:p>
            <a:r>
              <a:rPr lang="en-US" dirty="0"/>
              <a:t>We had so much fun (and learned a lot) teaching this course!</a:t>
            </a:r>
          </a:p>
          <a:p>
            <a:r>
              <a:rPr lang="en-US" dirty="0"/>
              <a:t>We’re excited to learn even more from your presentations next week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0D3942-C507-26FF-30FC-EA1619F0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4" y="2434910"/>
            <a:ext cx="11909476" cy="25025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745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4E7C-DF97-4AE4-8F2B-8E2ACD35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E5533-DC41-3856-0C08-78EE0B1C6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4102"/>
          </a:xfrm>
        </p:spPr>
        <p:txBody>
          <a:bodyPr/>
          <a:lstStyle/>
          <a:p>
            <a:r>
              <a:rPr lang="en-US" dirty="0"/>
              <a:t>Do US police officers treat Black and white community members differently?</a:t>
            </a:r>
          </a:p>
          <a:p>
            <a:r>
              <a:rPr lang="en-US" dirty="0"/>
              <a:t>In particular, is there a differing level of “respect”?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3E555A-4C74-A5F2-9B3C-6B4E65D04DBE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challenge(s)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D0482F-1F41-D37F-0F41-70529AF6E32E}"/>
              </a:ext>
            </a:extLst>
          </p:cNvPr>
          <p:cNvSpPr txBox="1">
            <a:spLocks/>
          </p:cNvSpPr>
          <p:nvPr/>
        </p:nvSpPr>
        <p:spPr>
          <a:xfrm>
            <a:off x="979025" y="4651254"/>
            <a:ext cx="10515600" cy="177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usual, how do we establish causality?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“Because they were Black” is a hard thing to establish from data</a:t>
            </a:r>
          </a:p>
          <a:p>
            <a:r>
              <a:rPr lang="en-US" dirty="0"/>
              <a:t>How to quantify “respect”?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05851-0544-5B54-4FDA-163303BF066E}"/>
              </a:ext>
            </a:extLst>
          </p:cNvPr>
          <p:cNvSpPr txBox="1"/>
          <p:nvPr/>
        </p:nvSpPr>
        <p:spPr>
          <a:xfrm>
            <a:off x="8712361" y="4492953"/>
            <a:ext cx="2071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03199-BEF3-84F0-DA88-C38E358B9001}"/>
              </a:ext>
            </a:extLst>
          </p:cNvPr>
          <p:cNvSpPr txBox="1"/>
          <p:nvPr/>
        </p:nvSpPr>
        <p:spPr>
          <a:xfrm>
            <a:off x="5789272" y="5715207"/>
            <a:ext cx="5846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PCA/Regression/a linguistic model</a:t>
            </a:r>
          </a:p>
        </p:txBody>
      </p:sp>
    </p:spTree>
    <p:extLst>
      <p:ext uri="{BB962C8B-B14F-4D97-AF65-F5344CB8AC3E}">
        <p14:creationId xmlns:p14="http://schemas.microsoft.com/office/powerpoint/2010/main" val="30754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4154</Words>
  <Application>Microsoft Macintosh PowerPoint</Application>
  <PresentationFormat>Widescreen</PresentationFormat>
  <Paragraphs>769</Paragraphs>
  <Slides>76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</vt:lpstr>
      <vt:lpstr>Trade Gothic Inline</vt:lpstr>
      <vt:lpstr>Office Theme</vt:lpstr>
      <vt:lpstr>Dealing with textual data</vt:lpstr>
      <vt:lpstr>Announcements</vt:lpstr>
      <vt:lpstr>Agenda</vt:lpstr>
      <vt:lpstr>Introduction</vt:lpstr>
      <vt:lpstr>Text as data</vt:lpstr>
      <vt:lpstr>Today</vt:lpstr>
      <vt:lpstr>Example 1</vt:lpstr>
      <vt:lpstr>PowerPoint Presentation</vt:lpstr>
      <vt:lpstr>The question</vt:lpstr>
      <vt:lpstr>The data</vt:lpstr>
      <vt:lpstr>Q0. How do we measure respect?</vt:lpstr>
      <vt:lpstr>Q1. How does “respect/formality” differ by race? in the human-tagged data?</vt:lpstr>
      <vt:lpstr>Q1. How does “respect/formality” differ by race? in the human-tagged data?</vt:lpstr>
      <vt:lpstr>Q2. How to quantify “respect,” part 2</vt:lpstr>
      <vt:lpstr>This paper’s model for language</vt:lpstr>
      <vt:lpstr>Q2. How to quantify “respect,” part 2</vt:lpstr>
      <vt:lpstr>More info...</vt:lpstr>
      <vt:lpstr>Do the regression again with the model-tagged data</vt:lpstr>
      <vt:lpstr>Take-aways</vt:lpstr>
      <vt:lpstr>Example 2</vt:lpstr>
      <vt:lpstr>PowerPoint Presentation</vt:lpstr>
      <vt:lpstr>There are partisan differences in language</vt:lpstr>
      <vt:lpstr>Question of this paper</vt:lpstr>
      <vt:lpstr>Challenges “Has language become more partisan over time?”</vt:lpstr>
      <vt:lpstr>Idea</vt:lpstr>
      <vt:lpstr>Model of language  Distribution on bigrams</vt:lpstr>
      <vt:lpstr>What is the model? Bag-of-bigrams</vt:lpstr>
      <vt:lpstr>What is the model?</vt:lpstr>
      <vt:lpstr>When is the model reasonable?</vt:lpstr>
      <vt:lpstr>How do we fit the model?</vt:lpstr>
      <vt:lpstr>Issue: Overparameterization/Overfitting</vt:lpstr>
      <vt:lpstr>Solution 1: Leave out self and rare bigrams</vt:lpstr>
      <vt:lpstr>Solution 2: Regularization/Penalization</vt:lpstr>
      <vt:lpstr>How do we interpret the results?</vt:lpstr>
      <vt:lpstr>What are the results?</vt:lpstr>
      <vt:lpstr>Without Either Solution Overparameterization/Overfitting is a concern...</vt:lpstr>
      <vt:lpstr>With Solution 1 (Leave out self)</vt:lpstr>
      <vt:lpstr>With Solution 2 (Regularization)</vt:lpstr>
      <vt:lpstr>How accurately can you predict party affiliation after a minute?</vt:lpstr>
      <vt:lpstr>Okay, we said we weren’t going to interpret the model, but...</vt:lpstr>
      <vt:lpstr>Okay, we said we weren’t going to interpret the model, but...</vt:lpstr>
      <vt:lpstr>Okay, we said we weren’t going to interpret the model, but...</vt:lpstr>
      <vt:lpstr>Take-Aways from this example</vt:lpstr>
      <vt:lpstr>Example 3</vt:lpstr>
      <vt:lpstr>Word Embeddings: Overview</vt:lpstr>
      <vt:lpstr>“Word embeddings” as a model of language</vt:lpstr>
      <vt:lpstr>What is the model?</vt:lpstr>
      <vt:lpstr>When is the model reasonable?</vt:lpstr>
      <vt:lpstr>How do we fit the model?</vt:lpstr>
      <vt:lpstr>How do we interpret the model?</vt:lpstr>
      <vt:lpstr>The success of word2vec (word embeddings) Trained on the corpus of Google News</vt:lpstr>
      <vt:lpstr>The success of word2vec (word embeddings) Trained on the corpus of Google News</vt:lpstr>
      <vt:lpstr>It can also learn problematic analogies </vt:lpstr>
      <vt:lpstr>Examples </vt:lpstr>
      <vt:lpstr>Why does it do this?</vt:lpstr>
      <vt:lpstr>PowerPoint Presentation</vt:lpstr>
      <vt:lpstr>A question</vt:lpstr>
      <vt:lpstr>Modern data To what extent do biases in language use reflect statistics?</vt:lpstr>
      <vt:lpstr>Repeat this exercise over history</vt:lpstr>
      <vt:lpstr>Repeat this exercise over history</vt:lpstr>
      <vt:lpstr>Bonus: Gendered language over time</vt:lpstr>
      <vt:lpstr>Recap</vt:lpstr>
      <vt:lpstr>Recap of today: Text as (interpretable) data</vt:lpstr>
      <vt:lpstr>What just happened?</vt:lpstr>
      <vt:lpstr>Causality</vt:lpstr>
      <vt:lpstr>Establishing Causal Effects</vt:lpstr>
      <vt:lpstr>The Magic of RCTs</vt:lpstr>
      <vt:lpstr>Problem 1: Imperfect Compliance Solution: LATE!</vt:lpstr>
      <vt:lpstr>Problem 2: We can’t always run an RCT Solution: Natural Experiments!</vt:lpstr>
      <vt:lpstr>Another way to “Control” for things... Regression!</vt:lpstr>
      <vt:lpstr>More complicated models... SVD and PCA!</vt:lpstr>
      <vt:lpstr>Even more complicated models... Neural Networks!</vt:lpstr>
      <vt:lpstr>Dealing with Data</vt:lpstr>
      <vt:lpstr>Today: Text as (interpretable) Data</vt:lpstr>
      <vt:lpstr>Take-aways from the whole course</vt:lpstr>
      <vt:lpstr>Thanks for a fantastic quarter!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Dealing with textual data</dc:title>
  <dc:creator>Mary Katherine Wootters</dc:creator>
  <cp:lastModifiedBy>Isaac Sorkin</cp:lastModifiedBy>
  <cp:revision>18</cp:revision>
  <dcterms:created xsi:type="dcterms:W3CDTF">2023-12-03T08:54:34Z</dcterms:created>
  <dcterms:modified xsi:type="dcterms:W3CDTF">2023-12-05T10:42:20Z</dcterms:modified>
</cp:coreProperties>
</file>